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48" r:id="rId1"/>
  </p:sldMasterIdLst>
  <p:notesMasterIdLst>
    <p:notesMasterId r:id="rId36"/>
  </p:notesMasterIdLst>
  <p:sldIdLst>
    <p:sldId id="256" r:id="rId2"/>
    <p:sldId id="284" r:id="rId3"/>
    <p:sldId id="285" r:id="rId4"/>
    <p:sldId id="286" r:id="rId5"/>
    <p:sldId id="287" r:id="rId6"/>
    <p:sldId id="283" r:id="rId7"/>
    <p:sldId id="288" r:id="rId8"/>
    <p:sldId id="289" r:id="rId9"/>
    <p:sldId id="290" r:id="rId10"/>
    <p:sldId id="305" r:id="rId11"/>
    <p:sldId id="304" r:id="rId12"/>
    <p:sldId id="303" r:id="rId13"/>
    <p:sldId id="292" r:id="rId14"/>
    <p:sldId id="319" r:id="rId15"/>
    <p:sldId id="293" r:id="rId16"/>
    <p:sldId id="322" r:id="rId17"/>
    <p:sldId id="307" r:id="rId18"/>
    <p:sldId id="324" r:id="rId19"/>
    <p:sldId id="327" r:id="rId20"/>
    <p:sldId id="325" r:id="rId21"/>
    <p:sldId id="326" r:id="rId22"/>
    <p:sldId id="308" r:id="rId23"/>
    <p:sldId id="323" r:id="rId24"/>
    <p:sldId id="309" r:id="rId25"/>
    <p:sldId id="310" r:id="rId26"/>
    <p:sldId id="295" r:id="rId27"/>
    <p:sldId id="320" r:id="rId28"/>
    <p:sldId id="296" r:id="rId29"/>
    <p:sldId id="313" r:id="rId30"/>
    <p:sldId id="318" r:id="rId31"/>
    <p:sldId id="298" r:id="rId32"/>
    <p:sldId id="299" r:id="rId33"/>
    <p:sldId id="321" r:id="rId34"/>
    <p:sldId id="300" r:id="rId35"/>
  </p:sldIdLst>
  <p:sldSz cx="12192000" cy="6858000"/>
  <p:notesSz cx="7010400" cy="9296400"/>
  <p:embeddedFontLst>
    <p:embeddedFont>
      <p:font typeface="Arial Narrow" panose="020B0606020202030204" pitchFamily="3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Candara" panose="020E0502030303020204" pitchFamily="34" charset="0"/>
      <p:regular r:id="rId45"/>
      <p:bold r:id="rId46"/>
      <p:italic r:id="rId47"/>
      <p:boldItalic r:id="rId48"/>
    </p:embeddedFont>
    <p:embeddedFont>
      <p:font typeface="Gadugi" panose="020B0502040204020203" pitchFamily="34" charset="0"/>
      <p:regular r:id="rId49"/>
      <p:bold r:id="rId50"/>
    </p:embeddedFont>
    <p:embeddedFont>
      <p:font typeface="Verdana" panose="020B060403050404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55" roundtripDataSignature="AMtx7mgoo9Wp2KBX5wxgL647GziLzi4jY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zaveta Firsova" initials="" lastIdx="7" clrIdx="0"/>
  <p:cmAuthor id="1" name="Katerina Constantinou" initials="" lastIdx="8" clrIdx="1"/>
  <p:cmAuthor id="2" name="Martina Gerli" initials=""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9BDC"/>
    <a:srgbClr val="2F55FE"/>
    <a:srgbClr val="5CB6F9"/>
    <a:srgbClr val="12229D"/>
    <a:srgbClr val="6E5C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EEB008-299E-4329-82AE-C38334793472}">
  <a:tblStyle styleId="{41EEB008-299E-4329-82AE-C38334793472}"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7B1A20CB-650E-4556-B9C2-D0605AAF6D88}"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81046" autoAdjust="0"/>
  </p:normalViewPr>
  <p:slideViewPr>
    <p:cSldViewPr snapToGrid="0">
      <p:cViewPr varScale="1">
        <p:scale>
          <a:sx n="63" d="100"/>
          <a:sy n="63" d="100"/>
        </p:scale>
        <p:origin x="932" y="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25100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91" name="Google Shape;91;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0</a:t>
            </a:fld>
            <a:endParaRPr dirty="0"/>
          </a:p>
        </p:txBody>
      </p:sp>
    </p:spTree>
    <p:extLst>
      <p:ext uri="{BB962C8B-B14F-4D97-AF65-F5344CB8AC3E}">
        <p14:creationId xmlns:p14="http://schemas.microsoft.com/office/powerpoint/2010/main" val="2706536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Tx/>
              <a:buNone/>
            </a:pPr>
            <a:endParaRPr lang="LID4096"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820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Tx/>
              <a:buNone/>
            </a:pPr>
            <a:endParaRPr lang="LID4096"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7603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Tx/>
              <a:buNone/>
            </a:pPr>
            <a:endParaRPr lang="LID4096"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0530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Tx/>
              <a:buNone/>
            </a:pPr>
            <a:endParaRPr lang="LID4096"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0216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Tx/>
              <a:buNone/>
            </a:pPr>
            <a:endParaRPr lang="LID4096"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8674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Tx/>
              <a:buNone/>
            </a:pPr>
            <a:endParaRPr lang="LID4096"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3797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Tx/>
              <a:buNone/>
            </a:pPr>
            <a:endParaRPr lang="LID4096"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9672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Tx/>
              <a:buNone/>
            </a:pPr>
            <a:endParaRPr lang="LID4096"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5569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Tx/>
              <a:buNone/>
            </a:pPr>
            <a:endParaRPr lang="LID4096"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3039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Tx/>
              <a:buNone/>
            </a:pPr>
            <a:endParaRPr lang="LID4096"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9812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2638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Tx/>
              <a:buNone/>
            </a:pPr>
            <a:endParaRPr lang="LID4096"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3126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Tx/>
              <a:buNone/>
            </a:pPr>
            <a:endParaRPr lang="LID4096"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9092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Tx/>
              <a:buNone/>
            </a:pPr>
            <a:endParaRPr lang="LID4096"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5921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Tx/>
              <a:buNone/>
            </a:pPr>
            <a:endParaRPr lang="LID4096"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4630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Tx/>
              <a:buNone/>
            </a:pPr>
            <a:endParaRPr lang="LID4096"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045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Tx/>
              <a:buNone/>
            </a:pPr>
            <a:endParaRPr lang="LID4096"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6120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Tx/>
              <a:buNone/>
            </a:pPr>
            <a:endParaRPr lang="LID4096"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59733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Tx/>
              <a:buNone/>
            </a:pPr>
            <a:endParaRPr lang="LID4096"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7248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Title:</a:t>
            </a:r>
          </a:p>
          <a:p>
            <a:pPr>
              <a:buFontTx/>
              <a:buChar char="-"/>
            </a:pPr>
            <a:r>
              <a:rPr lang="en-GB" dirty="0"/>
              <a:t>Font: Gadugi </a:t>
            </a:r>
          </a:p>
          <a:p>
            <a:pPr>
              <a:buFontTx/>
              <a:buChar char="-"/>
            </a:pPr>
            <a:r>
              <a:rPr lang="en-GB" dirty="0"/>
              <a:t>Size: 24</a:t>
            </a:r>
          </a:p>
          <a:p>
            <a:pPr>
              <a:buFontTx/>
              <a:buChar char="-"/>
            </a:pPr>
            <a:endParaRPr lang="en-GB" dirty="0"/>
          </a:p>
          <a:p>
            <a:pPr marL="228600" indent="0">
              <a:buFontTx/>
              <a:buNone/>
            </a:pPr>
            <a:r>
              <a:rPr lang="en-GB" b="1" dirty="0"/>
              <a:t>Main body:</a:t>
            </a:r>
          </a:p>
          <a:p>
            <a:pPr marL="400050" indent="-171450">
              <a:buFontTx/>
              <a:buChar char="-"/>
            </a:pPr>
            <a:r>
              <a:rPr lang="en-GB" dirty="0"/>
              <a:t>Font: Arial Narrow </a:t>
            </a:r>
          </a:p>
          <a:p>
            <a:pPr marL="400050" indent="-171450">
              <a:buFontTx/>
              <a:buChar char="-"/>
            </a:pPr>
            <a:r>
              <a:rPr lang="en-GB" dirty="0"/>
              <a:t>Size: 20</a:t>
            </a:r>
          </a:p>
          <a:p>
            <a:pPr marL="228600" indent="0">
              <a:buFontTx/>
              <a:buNone/>
            </a:pPr>
            <a:endParaRPr lang="LID4096" dirty="0"/>
          </a:p>
          <a:p>
            <a:pPr marL="228600" indent="0">
              <a:buFontTx/>
              <a:buNone/>
            </a:pPr>
            <a:endParaRPr lang="LID4096"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7594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Title:</a:t>
            </a:r>
          </a:p>
          <a:p>
            <a:pPr>
              <a:buFontTx/>
              <a:buChar char="-"/>
            </a:pPr>
            <a:r>
              <a:rPr lang="en-GB" dirty="0"/>
              <a:t>Font: Gadugi </a:t>
            </a:r>
          </a:p>
          <a:p>
            <a:pPr>
              <a:buFontTx/>
              <a:buChar char="-"/>
            </a:pPr>
            <a:r>
              <a:rPr lang="en-GB" dirty="0"/>
              <a:t>Size: 24</a:t>
            </a:r>
          </a:p>
          <a:p>
            <a:pPr>
              <a:buFontTx/>
              <a:buChar char="-"/>
            </a:pPr>
            <a:endParaRPr lang="en-GB" dirty="0"/>
          </a:p>
          <a:p>
            <a:pPr marL="228600" indent="0">
              <a:buFontTx/>
              <a:buNone/>
            </a:pPr>
            <a:r>
              <a:rPr lang="en-GB" b="1" dirty="0"/>
              <a:t>Main body:</a:t>
            </a:r>
          </a:p>
          <a:p>
            <a:pPr marL="400050" indent="-171450">
              <a:buFontTx/>
              <a:buChar char="-"/>
            </a:pPr>
            <a:r>
              <a:rPr lang="en-GB" dirty="0"/>
              <a:t>Font: Arial Narrow </a:t>
            </a:r>
          </a:p>
          <a:p>
            <a:pPr marL="400050" indent="-171450">
              <a:buFontTx/>
              <a:buChar char="-"/>
            </a:pPr>
            <a:r>
              <a:rPr lang="en-GB" dirty="0"/>
              <a:t>Size: 20</a:t>
            </a:r>
          </a:p>
          <a:p>
            <a:pPr marL="228600" indent="0">
              <a:buFontTx/>
              <a:buNone/>
            </a:pPr>
            <a:endParaRPr lang="LID4096" dirty="0"/>
          </a:p>
          <a:p>
            <a:pPr marL="228600" indent="0">
              <a:buFontTx/>
              <a:buNone/>
            </a:pPr>
            <a:endParaRPr lang="LID4096"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507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Title:</a:t>
            </a:r>
          </a:p>
          <a:p>
            <a:pPr>
              <a:buFontTx/>
              <a:buChar char="-"/>
            </a:pPr>
            <a:r>
              <a:rPr lang="en-GB" dirty="0"/>
              <a:t>Font: Gadugi </a:t>
            </a:r>
          </a:p>
          <a:p>
            <a:pPr>
              <a:buFontTx/>
              <a:buChar char="-"/>
            </a:pPr>
            <a:r>
              <a:rPr lang="en-GB" dirty="0"/>
              <a:t>Size: 24</a:t>
            </a:r>
          </a:p>
          <a:p>
            <a:pPr>
              <a:buFontTx/>
              <a:buChar char="-"/>
            </a:pPr>
            <a:endParaRPr lang="en-GB" dirty="0"/>
          </a:p>
          <a:p>
            <a:pPr marL="228600" indent="0">
              <a:buFontTx/>
              <a:buNone/>
            </a:pPr>
            <a:r>
              <a:rPr lang="en-GB" b="1" dirty="0"/>
              <a:t>Main body:</a:t>
            </a:r>
          </a:p>
          <a:p>
            <a:pPr marL="400050" indent="-171450">
              <a:buFontTx/>
              <a:buChar char="-"/>
            </a:pPr>
            <a:r>
              <a:rPr lang="en-GB" dirty="0"/>
              <a:t>Font: Arial Narrow </a:t>
            </a:r>
          </a:p>
          <a:p>
            <a:pPr marL="400050" indent="-171450">
              <a:buFontTx/>
              <a:buChar char="-"/>
            </a:pPr>
            <a:r>
              <a:rPr lang="en-GB" dirty="0"/>
              <a:t>Size: 20</a:t>
            </a:r>
          </a:p>
          <a:p>
            <a:pPr marL="228600" indent="0">
              <a:buFontTx/>
              <a:buNone/>
            </a:pPr>
            <a:endParaRPr lang="LID4096"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25401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Title:</a:t>
            </a:r>
          </a:p>
          <a:p>
            <a:pPr>
              <a:buFontTx/>
              <a:buChar char="-"/>
            </a:pPr>
            <a:r>
              <a:rPr lang="en-GB" dirty="0"/>
              <a:t>Font: Gadugi </a:t>
            </a:r>
          </a:p>
          <a:p>
            <a:pPr>
              <a:buFontTx/>
              <a:buChar char="-"/>
            </a:pPr>
            <a:r>
              <a:rPr lang="en-GB" dirty="0"/>
              <a:t>Size: 24</a:t>
            </a:r>
          </a:p>
          <a:p>
            <a:pPr>
              <a:buFontTx/>
              <a:buChar char="-"/>
            </a:pPr>
            <a:endParaRPr lang="en-GB" dirty="0"/>
          </a:p>
          <a:p>
            <a:pPr marL="228600" indent="0">
              <a:buFontTx/>
              <a:buNone/>
            </a:pPr>
            <a:r>
              <a:rPr lang="en-GB" b="1" dirty="0"/>
              <a:t>Main body:</a:t>
            </a:r>
          </a:p>
          <a:p>
            <a:pPr marL="400050" indent="-171450">
              <a:buFontTx/>
              <a:buChar char="-"/>
            </a:pPr>
            <a:r>
              <a:rPr lang="en-GB" dirty="0"/>
              <a:t>Font: Arial Narrow </a:t>
            </a:r>
          </a:p>
          <a:p>
            <a:pPr marL="400050" indent="-171450">
              <a:buFontTx/>
              <a:buChar char="-"/>
            </a:pPr>
            <a:r>
              <a:rPr lang="en-GB" dirty="0"/>
              <a:t>Size: 20</a:t>
            </a:r>
          </a:p>
          <a:p>
            <a:pPr marL="228600" indent="0">
              <a:buFontTx/>
              <a:buNone/>
            </a:pPr>
            <a:endParaRPr lang="LID4096" dirty="0"/>
          </a:p>
          <a:p>
            <a:pPr marL="228600" indent="0">
              <a:buFontTx/>
              <a:buNone/>
            </a:pPr>
            <a:endParaRPr lang="LID4096"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67926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91" name="Google Shape;91;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dirty="0"/>
          </a:p>
        </p:txBody>
      </p:sp>
    </p:spTree>
    <p:extLst>
      <p:ext uri="{BB962C8B-B14F-4D97-AF65-F5344CB8AC3E}">
        <p14:creationId xmlns:p14="http://schemas.microsoft.com/office/powerpoint/2010/main" val="2140578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Title:</a:t>
            </a:r>
          </a:p>
          <a:p>
            <a:pPr>
              <a:buFontTx/>
              <a:buChar char="-"/>
            </a:pPr>
            <a:r>
              <a:rPr lang="en-GB" dirty="0"/>
              <a:t>Font: Gadugi </a:t>
            </a:r>
          </a:p>
          <a:p>
            <a:pPr>
              <a:buFontTx/>
              <a:buChar char="-"/>
            </a:pPr>
            <a:r>
              <a:rPr lang="en-GB" dirty="0"/>
              <a:t>Size: 24</a:t>
            </a:r>
          </a:p>
          <a:p>
            <a:pPr>
              <a:buFontTx/>
              <a:buChar char="-"/>
            </a:pPr>
            <a:endParaRPr lang="en-GB" dirty="0"/>
          </a:p>
          <a:p>
            <a:pPr marL="228600" indent="0">
              <a:buFontTx/>
              <a:buNone/>
            </a:pPr>
            <a:r>
              <a:rPr lang="en-GB" b="1" dirty="0"/>
              <a:t>Main body:</a:t>
            </a:r>
          </a:p>
          <a:p>
            <a:pPr marL="400050" indent="-171450">
              <a:buFontTx/>
              <a:buChar char="-"/>
            </a:pPr>
            <a:r>
              <a:rPr lang="en-GB" dirty="0"/>
              <a:t>Font: Arial Narrow </a:t>
            </a:r>
          </a:p>
          <a:p>
            <a:pPr marL="400050" indent="-171450">
              <a:buFontTx/>
              <a:buChar char="-"/>
            </a:pPr>
            <a:r>
              <a:rPr lang="en-GB" dirty="0"/>
              <a:t>Size: 20</a:t>
            </a:r>
          </a:p>
          <a:p>
            <a:pPr marL="228600" indent="0">
              <a:buFontTx/>
              <a:buNone/>
            </a:pPr>
            <a:endParaRPr lang="LID4096"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0521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Tx/>
              <a:buNone/>
            </a:pPr>
            <a:endParaRPr lang="LID4096"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7623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Tx/>
              <a:buNone/>
            </a:pPr>
            <a:endParaRPr lang="LID4096"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5484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Tx/>
              <a:buNone/>
            </a:pPr>
            <a:endParaRPr lang="LID4096"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6102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Tx/>
              <a:buNone/>
            </a:pPr>
            <a:endParaRPr lang="LID4096"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7467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Tx/>
              <a:buNone/>
            </a:pPr>
            <a:endParaRPr lang="LID4096"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2019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8" name="Google Shape;18;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 name="Google Shape;2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 name="Google Shape;22;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15" name="Picture 14">
            <a:extLst>
              <a:ext uri="{FF2B5EF4-FFF2-40B4-BE49-F238E27FC236}">
                <a16:creationId xmlns:a16="http://schemas.microsoft.com/office/drawing/2014/main" id="{8F4E9A8A-3572-B4E3-8C0E-D7D1D1DF0C46}"/>
              </a:ext>
            </a:extLst>
          </p:cNvPr>
          <p:cNvPicPr>
            <a:picLocks noChangeAspect="1"/>
          </p:cNvPicPr>
          <p:nvPr userDrawn="1"/>
        </p:nvPicPr>
        <p:blipFill rotWithShape="1">
          <a:blip r:embed="rId2"/>
          <a:srcRect l="65727" b="47733"/>
          <a:stretch/>
        </p:blipFill>
        <p:spPr>
          <a:xfrm>
            <a:off x="9929091" y="1314937"/>
            <a:ext cx="2556289" cy="2195026"/>
          </a:xfrm>
          <a:prstGeom prst="rect">
            <a:avLst/>
          </a:prstGeom>
        </p:spPr>
      </p:pic>
      <p:sp>
        <p:nvSpPr>
          <p:cNvPr id="16" name="Rectangle 15">
            <a:extLst>
              <a:ext uri="{FF2B5EF4-FFF2-40B4-BE49-F238E27FC236}">
                <a16:creationId xmlns:a16="http://schemas.microsoft.com/office/drawing/2014/main" id="{A2BBEB1E-E4E0-C235-5824-267BE2FE122E}"/>
              </a:ext>
            </a:extLst>
          </p:cNvPr>
          <p:cNvSpPr/>
          <p:nvPr userDrawn="1"/>
        </p:nvSpPr>
        <p:spPr>
          <a:xfrm>
            <a:off x="0" y="0"/>
            <a:ext cx="12192000" cy="1320800"/>
          </a:xfrm>
          <a:prstGeom prst="rect">
            <a:avLst/>
          </a:prstGeom>
          <a:gradFill>
            <a:gsLst>
              <a:gs pos="9000">
                <a:srgbClr val="3A9BDC"/>
              </a:gs>
              <a:gs pos="59000">
                <a:schemeClr val="accent1">
                  <a:lumMod val="45000"/>
                  <a:lumOff val="55000"/>
                </a:schemeClr>
              </a:gs>
              <a:gs pos="72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72" name="Google Shape;72;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4" name="Google Shape;74;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5" name="Google Shape;7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0" name="Google Shape;8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1" name="Google Shape;8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6" name="Google Shape;8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7" name="Google Shape;8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16"/>
        <p:cNvGrpSpPr/>
        <p:nvPr/>
      </p:nvGrpSpPr>
      <p:grpSpPr>
        <a:xfrm>
          <a:off x="0" y="0"/>
          <a:ext cx="0" cy="0"/>
          <a:chOff x="0" y="0"/>
          <a:chExt cx="0" cy="0"/>
        </a:xfrm>
      </p:grpSpPr>
      <p:sp>
        <p:nvSpPr>
          <p:cNvPr id="18" name="Google Shape;18;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 name="Google Shape;2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 name="Google Shape;22;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6" name="Rectangle 15">
            <a:extLst>
              <a:ext uri="{FF2B5EF4-FFF2-40B4-BE49-F238E27FC236}">
                <a16:creationId xmlns:a16="http://schemas.microsoft.com/office/drawing/2014/main" id="{A2BBEB1E-E4E0-C235-5824-267BE2FE122E}"/>
              </a:ext>
            </a:extLst>
          </p:cNvPr>
          <p:cNvSpPr/>
          <p:nvPr userDrawn="1"/>
        </p:nvSpPr>
        <p:spPr>
          <a:xfrm>
            <a:off x="0" y="0"/>
            <a:ext cx="12192000" cy="1320800"/>
          </a:xfrm>
          <a:prstGeom prst="rect">
            <a:avLst/>
          </a:prstGeom>
          <a:gradFill>
            <a:gsLst>
              <a:gs pos="9000">
                <a:srgbClr val="3A9BDC"/>
              </a:gs>
              <a:gs pos="59000">
                <a:schemeClr val="accent1">
                  <a:lumMod val="45000"/>
                  <a:lumOff val="55000"/>
                </a:schemeClr>
              </a:gs>
              <a:gs pos="72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3704092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23"/>
        <p:cNvGrpSpPr/>
        <p:nvPr/>
      </p:nvGrpSpPr>
      <p:grpSpPr>
        <a:xfrm>
          <a:off x="0" y="0"/>
          <a:ext cx="0" cy="0"/>
          <a:chOff x="0" y="0"/>
          <a:chExt cx="0" cy="0"/>
        </a:xfrm>
      </p:grpSpPr>
      <p:sp>
        <p:nvSpPr>
          <p:cNvPr id="24" name="Google Shape;24;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6" name="Google Shape;2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 name="Google Shape;27;p29"/>
          <p:cNvSpPr txBox="1">
            <a:spLocks noGrp="1"/>
          </p:cNvSpPr>
          <p:nvPr>
            <p:ph type="sldNum" idx="12"/>
          </p:nvPr>
        </p:nvSpPr>
        <p:spPr>
          <a:xfrm>
            <a:off x="4724400" y="6353418"/>
            <a:ext cx="27432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dirty="0"/>
          </a:p>
        </p:txBody>
      </p:sp>
      <p:sp>
        <p:nvSpPr>
          <p:cNvPr id="28" name="Google Shape;28;p29"/>
          <p:cNvSpPr txBox="1">
            <a:spLocks noGrp="1"/>
          </p:cNvSpPr>
          <p:nvPr>
            <p:ph type="body" idx="2"/>
          </p:nvPr>
        </p:nvSpPr>
        <p:spPr>
          <a:xfrm>
            <a:off x="0" y="688975"/>
            <a:ext cx="3205163" cy="7366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2800"/>
              <a:buNone/>
              <a:defRPr>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 name="Google Shape;29;p29"/>
          <p:cNvPicPr preferRelativeResize="0"/>
          <p:nvPr/>
        </p:nvPicPr>
        <p:blipFill>
          <a:blip r:embed="rId2"/>
          <a:srcRect/>
          <a:stretch/>
        </p:blipFill>
        <p:spPr>
          <a:xfrm>
            <a:off x="248106" y="6042981"/>
            <a:ext cx="2033276" cy="736599"/>
          </a:xfrm>
          <a:prstGeom prst="rect">
            <a:avLst/>
          </a:prstGeom>
          <a:noFill/>
          <a:ln>
            <a:noFill/>
          </a:ln>
        </p:spPr>
      </p:pic>
      <p:pic>
        <p:nvPicPr>
          <p:cNvPr id="3" name="Picture 2">
            <a:extLst>
              <a:ext uri="{FF2B5EF4-FFF2-40B4-BE49-F238E27FC236}">
                <a16:creationId xmlns:a16="http://schemas.microsoft.com/office/drawing/2014/main" id="{487D3668-78F4-72D6-07FF-1D3192BCC392}"/>
              </a:ext>
            </a:extLst>
          </p:cNvPr>
          <p:cNvPicPr>
            <a:picLocks noChangeAspect="1"/>
          </p:cNvPicPr>
          <p:nvPr userDrawn="1"/>
        </p:nvPicPr>
        <p:blipFill rotWithShape="1">
          <a:blip r:embed="rId3"/>
          <a:srcRect l="28470" t="22021" r="28082" b="30652"/>
          <a:stretch/>
        </p:blipFill>
        <p:spPr>
          <a:xfrm>
            <a:off x="10695710" y="5531606"/>
            <a:ext cx="1047078" cy="114056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5" name="Google Shape;3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6" name="Google Shape;3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2" name="Google Shape;4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3" name="Google Shape;4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1" name="Google Shape;5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6" name="Google Shape;5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7" name="Google Shape;5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0" name="Google Shape;6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1" name="Google Shape;6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7" name="Google Shape;6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8" name="Google Shape;6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1" name="Google Shape;11;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2" name="Google Shape;12;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5" name="Google Shape;1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ideo" Target="https://www.youtube.com/embed/Y7zNlEMDmI4?start=3&amp;feature=oembed" TargetMode="Externa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ideo" Target="https://www.youtube.com/embed/PAtUSoIRJhA?feature=oembed" TargetMode="Externa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ideo" Target="https://www.youtube.com/embed/9U-JgdUkaTQ?start=39&amp;feature=oembed" TargetMode="Externa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ideo" Target="https://www.youtube.com/embed/yzGzB-yYKcc?start=4&amp;feature=oembed" TargetMode="Externa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video" Target="https://www.youtube.com/embed/bTU1jbVXlmM?start=38&amp;feature=oembed" TargetMode="Externa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video" Target="https://www.youtube.com/embed/5Bn8xJlZwhE?feature=oembed" TargetMode="Externa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video" Target="https://www.youtube.com/embed/pBIkY4Y7rrU?feature=oembed" TargetMode="Externa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video" Target="https://www.youtube.com/embed/FIL6L7f32Bs?start=47&amp;feature=oembed" TargetMode="Externa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video" Target="https://www.youtube.com/embed/kDEX1HXybrU?feature=oembed" TargetMode="Externa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video" Target="https://www.youtube.com/embed/LC_qM1P6nG4?feature=oembed" TargetMode="Externa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video" Target="https://www.youtube.com/embed/gvkbDc1LiVI?start=6&amp;feature=oembed" TargetMode="Externa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video" Target="https://www.youtube.com/embed/DwdqQjCfWSc?start=39&amp;feature=oembed" TargetMode="Externa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tidio.com/blog/online-shopping-statistics/" TargetMode="External"/><Relationship Id="rId7" Type="http://schemas.openxmlformats.org/officeDocument/2006/relationships/hyperlink" Target="https://www.phishing.org/what-is-phishing"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s://www.youtube.com/watch?v=LC_qM1P6nG4" TargetMode="External"/><Relationship Id="rId5" Type="http://schemas.openxmlformats.org/officeDocument/2006/relationships/hyperlink" Target="https://www.theclassroom.com/use-sell-sale-correctly-4501035.html" TargetMode="External"/><Relationship Id="rId4" Type="http://schemas.openxmlformats.org/officeDocument/2006/relationships/hyperlink" Target="https://blog.checkpoint.com/2023/01/05/38-increase-in-2022-global-cyberattack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avast.com/c-netiquette"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hyperlink" Target="https://www.youtube.com/watch?v=9U-JgdUkaTQ"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1523997" y="4680706"/>
            <a:ext cx="9144000" cy="102538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ndara"/>
              <a:buNone/>
            </a:pPr>
            <a:r>
              <a:rPr lang="en-US">
                <a:solidFill>
                  <a:srgbClr val="5CB6F9"/>
                </a:solidFill>
                <a:latin typeface="Gadugi" panose="020B0502040204020203" pitchFamily="34" charset="0"/>
                <a:ea typeface="Gadugi" panose="020B0502040204020203" pitchFamily="34" charset="0"/>
                <a:cs typeface="Candara"/>
                <a:sym typeface="Candara"/>
              </a:rPr>
              <a:t>Module 4: </a:t>
            </a:r>
            <a:r>
              <a:rPr lang="en-US" dirty="0">
                <a:solidFill>
                  <a:srgbClr val="5CB6F9"/>
                </a:solidFill>
                <a:latin typeface="Gadugi" panose="020B0502040204020203" pitchFamily="34" charset="0"/>
                <a:ea typeface="Gadugi" panose="020B0502040204020203" pitchFamily="34" charset="0"/>
                <a:cs typeface="Candara"/>
                <a:sym typeface="Candara"/>
              </a:rPr>
              <a:t>Safety</a:t>
            </a:r>
            <a:endParaRPr dirty="0">
              <a:solidFill>
                <a:srgbClr val="5CB6F9"/>
              </a:solidFill>
              <a:latin typeface="Gadugi" panose="020B0502040204020203" pitchFamily="34" charset="0"/>
              <a:ea typeface="Gadugi" panose="020B0502040204020203" pitchFamily="34" charset="0"/>
              <a:cs typeface="Candara"/>
              <a:sym typeface="Candara"/>
            </a:endParaRPr>
          </a:p>
        </p:txBody>
      </p:sp>
      <p:sp>
        <p:nvSpPr>
          <p:cNvPr id="96" name="Google Shape;96;p1"/>
          <p:cNvSpPr txBox="1"/>
          <p:nvPr/>
        </p:nvSpPr>
        <p:spPr>
          <a:xfrm>
            <a:off x="1914138" y="3603470"/>
            <a:ext cx="8363717"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rgbClr val="12229D"/>
                </a:solidFill>
                <a:latin typeface="Gadugi" panose="020B0502040204020203" pitchFamily="34" charset="0"/>
                <a:ea typeface="Gadugi" panose="020B0502040204020203" pitchFamily="34" charset="0"/>
                <a:cs typeface="Candara"/>
                <a:sym typeface="Candara"/>
              </a:rPr>
              <a:t>Inclusive digital competence training for labor market risk groups</a:t>
            </a:r>
          </a:p>
        </p:txBody>
      </p:sp>
      <p:pic>
        <p:nvPicPr>
          <p:cNvPr id="97" name="Google Shape;97;p1"/>
          <p:cNvPicPr preferRelativeResize="0"/>
          <p:nvPr/>
        </p:nvPicPr>
        <p:blipFill>
          <a:blip r:embed="rId3"/>
          <a:srcRect/>
          <a:stretch/>
        </p:blipFill>
        <p:spPr>
          <a:xfrm>
            <a:off x="105475" y="6152480"/>
            <a:ext cx="2131888" cy="608955"/>
          </a:xfrm>
          <a:prstGeom prst="rect">
            <a:avLst/>
          </a:prstGeom>
          <a:noFill/>
          <a:ln>
            <a:noFill/>
          </a:ln>
        </p:spPr>
      </p:pic>
      <p:sp>
        <p:nvSpPr>
          <p:cNvPr id="7" name="TextBox 6"/>
          <p:cNvSpPr txBox="1"/>
          <p:nvPr/>
        </p:nvSpPr>
        <p:spPr>
          <a:xfrm>
            <a:off x="3601276" y="5952425"/>
            <a:ext cx="4989443" cy="400110"/>
          </a:xfrm>
          <a:prstGeom prst="rect">
            <a:avLst/>
          </a:prstGeom>
          <a:noFill/>
        </p:spPr>
        <p:txBody>
          <a:bodyPr wrap="square" rtlCol="0">
            <a:spAutoFit/>
          </a:bodyPr>
          <a:lstStyle/>
          <a:p>
            <a:pPr algn="ctr"/>
            <a:r>
              <a:rPr lang="en-GB" sz="2000" dirty="0">
                <a:solidFill>
                  <a:srgbClr val="3A9BDC"/>
                </a:solidFill>
                <a:latin typeface="Gadugi" panose="020B0502040204020203" pitchFamily="34" charset="0"/>
                <a:ea typeface="Gadugi" panose="020B0502040204020203" pitchFamily="34" charset="0"/>
              </a:rPr>
              <a:t>Learning Material for Adult Learners</a:t>
            </a:r>
          </a:p>
        </p:txBody>
      </p:sp>
      <p:pic>
        <p:nvPicPr>
          <p:cNvPr id="3" name="Picture 2">
            <a:extLst>
              <a:ext uri="{FF2B5EF4-FFF2-40B4-BE49-F238E27FC236}">
                <a16:creationId xmlns:a16="http://schemas.microsoft.com/office/drawing/2014/main" id="{A2EB99E5-70F2-D598-B78A-8CDED2F5226D}"/>
              </a:ext>
            </a:extLst>
          </p:cNvPr>
          <p:cNvPicPr>
            <a:picLocks noChangeAspect="1"/>
          </p:cNvPicPr>
          <p:nvPr/>
        </p:nvPicPr>
        <p:blipFill rotWithShape="1">
          <a:blip r:embed="rId4"/>
          <a:srcRect l="26762" t="20988" r="25649" b="29497"/>
          <a:stretch/>
        </p:blipFill>
        <p:spPr>
          <a:xfrm>
            <a:off x="5261108" y="1180576"/>
            <a:ext cx="2203179" cy="22923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BAB6BC-A648-5DDB-61AB-70853E26742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a:t>
            </a:fld>
            <a:endParaRPr lang="en-US" dirty="0"/>
          </a:p>
        </p:txBody>
      </p:sp>
      <p:sp>
        <p:nvSpPr>
          <p:cNvPr id="9" name="Google Shape;103;p2">
            <a:extLst>
              <a:ext uri="{FF2B5EF4-FFF2-40B4-BE49-F238E27FC236}">
                <a16:creationId xmlns:a16="http://schemas.microsoft.com/office/drawing/2014/main" id="{F7E5F626-6C33-8210-B9F9-715112B587D4}"/>
              </a:ext>
            </a:extLst>
          </p:cNvPr>
          <p:cNvSpPr/>
          <p:nvPr/>
        </p:nvSpPr>
        <p:spPr>
          <a:xfrm>
            <a:off x="0" y="689113"/>
            <a:ext cx="3319669" cy="736531"/>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0" name="Google Shape;107;p2">
            <a:extLst>
              <a:ext uri="{FF2B5EF4-FFF2-40B4-BE49-F238E27FC236}">
                <a16:creationId xmlns:a16="http://schemas.microsoft.com/office/drawing/2014/main" id="{71679280-0761-8D98-4375-C79F307F79D5}"/>
              </a:ext>
            </a:extLst>
          </p:cNvPr>
          <p:cNvSpPr txBox="1"/>
          <p:nvPr/>
        </p:nvSpPr>
        <p:spPr>
          <a:xfrm>
            <a:off x="2537" y="795788"/>
            <a:ext cx="331713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lt1"/>
                </a:solidFill>
                <a:latin typeface="Gadugi" panose="020B0502040204020203" pitchFamily="34" charset="0"/>
                <a:ea typeface="Gadugi" panose="020B0502040204020203" pitchFamily="34" charset="0"/>
                <a:sym typeface="Candara"/>
              </a:rPr>
              <a:t>Topic 1: </a:t>
            </a:r>
            <a:r>
              <a:rPr lang="en-GB" sz="2800" dirty="0">
                <a:solidFill>
                  <a:schemeClr val="lt1"/>
                </a:solidFill>
                <a:latin typeface="Gadugi" panose="020B0502040204020203" pitchFamily="34" charset="0"/>
                <a:ea typeface="Gadugi" panose="020B0502040204020203" pitchFamily="34" charset="0"/>
                <a:sym typeface="Candara"/>
              </a:rPr>
              <a:t>Risks</a:t>
            </a:r>
            <a:endParaRPr sz="1400" b="0" i="0" u="none" strike="noStrike" cap="none" dirty="0">
              <a:solidFill>
                <a:srgbClr val="000000"/>
              </a:solidFill>
              <a:latin typeface="Gadugi" panose="020B0502040204020203" pitchFamily="34" charset="0"/>
              <a:ea typeface="Gadugi" panose="020B0502040204020203" pitchFamily="34" charset="0"/>
              <a:sym typeface="Arial"/>
            </a:endParaRPr>
          </a:p>
        </p:txBody>
      </p:sp>
      <p:sp>
        <p:nvSpPr>
          <p:cNvPr id="5" name="Google Shape;105;p2">
            <a:extLst>
              <a:ext uri="{FF2B5EF4-FFF2-40B4-BE49-F238E27FC236}">
                <a16:creationId xmlns:a16="http://schemas.microsoft.com/office/drawing/2014/main" id="{DA4016EB-5FBC-129C-722C-D0370424708A}"/>
              </a:ext>
            </a:extLst>
          </p:cNvPr>
          <p:cNvSpPr txBox="1">
            <a:spLocks noGrp="1"/>
          </p:cNvSpPr>
          <p:nvPr>
            <p:ph type="body" idx="1"/>
          </p:nvPr>
        </p:nvSpPr>
        <p:spPr>
          <a:xfrm>
            <a:off x="6096000" y="1614373"/>
            <a:ext cx="5219700" cy="4064073"/>
          </a:xfrm>
          <a:prstGeom prst="rect">
            <a:avLst/>
          </a:prstGeom>
          <a:noFill/>
          <a:ln>
            <a:noFill/>
          </a:ln>
        </p:spPr>
        <p:txBody>
          <a:bodyPr spcFirstLastPara="1" wrap="square" lIns="91425" tIns="45700" rIns="91425" bIns="45700" anchor="t" anchorCtr="0">
            <a:normAutofit fontScale="92500" lnSpcReduction="10000"/>
          </a:bodyPr>
          <a:lstStyle/>
          <a:p>
            <a:pPr marL="114300" indent="0" algn="just" rtl="0">
              <a:spcBef>
                <a:spcPts val="0"/>
              </a:spcBef>
              <a:spcAft>
                <a:spcPts val="0"/>
              </a:spcAft>
              <a:buNone/>
            </a:pPr>
            <a:endParaRPr lang="en-US" sz="2000" b="0" i="0" u="none" strike="noStrike" dirty="0">
              <a:solidFill>
                <a:srgbClr val="000000"/>
              </a:solidFill>
              <a:effectLst/>
              <a:latin typeface="Arial Narrow" panose="020B0606020202030204" pitchFamily="34" charset="0"/>
            </a:endParaRPr>
          </a:p>
          <a:p>
            <a:pPr algn="just" rtl="0">
              <a:spcBef>
                <a:spcPts val="0"/>
              </a:spcBef>
              <a:spcAft>
                <a:spcPts val="0"/>
              </a:spcAft>
              <a:buFont typeface="Wingdings" panose="05000000000000000000" pitchFamily="2" charset="2"/>
              <a:buChar char="§"/>
            </a:pPr>
            <a:r>
              <a:rPr lang="en-US" sz="2000" b="1" dirty="0">
                <a:solidFill>
                  <a:srgbClr val="000000"/>
                </a:solidFill>
                <a:latin typeface="Arial Narrow" panose="020B0606020202030204" pitchFamily="34" charset="0"/>
              </a:rPr>
              <a:t>What is Cybercrime?</a:t>
            </a:r>
          </a:p>
          <a:p>
            <a:pPr marL="114300" indent="0" algn="just">
              <a:buNone/>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Cybercrime is the term used to describe crimes which take place digitally, this is,</a:t>
            </a:r>
            <a:r>
              <a:rPr lang="en-US" sz="2000" dirty="0">
                <a:latin typeface="Arial Narrow" panose="020B0606020202030204" pitchFamily="34" charset="0"/>
                <a:ea typeface="Calibri" panose="020F0502020204030204" pitchFamily="34" charset="0"/>
                <a:cs typeface="Times New Roman" panose="02020603050405020304" pitchFamily="18" charset="0"/>
              </a:rPr>
              <a:t> an act in which </a:t>
            </a:r>
            <a:r>
              <a:rPr lang="en-US" sz="2000" dirty="0">
                <a:effectLst/>
                <a:latin typeface="Arial Narrow" panose="020B0606020202030204" pitchFamily="34" charset="0"/>
                <a:ea typeface="Calibri" panose="020F0502020204030204" pitchFamily="34" charset="0"/>
                <a:cs typeface="Times New Roman" panose="02020603050405020304" pitchFamily="18" charset="0"/>
              </a:rPr>
              <a:t>there is not physical interaction between the victim and the attacker.</a:t>
            </a:r>
          </a:p>
          <a:p>
            <a:pPr marL="114300" indent="0" algn="just">
              <a:buNone/>
            </a:pPr>
            <a:endParaRPr lang="en-US" sz="2000" dirty="0">
              <a:latin typeface="Arial Narrow" panose="020B0606020202030204" pitchFamily="34" charset="0"/>
              <a:ea typeface="Calibri" panose="020F0502020204030204" pitchFamily="34" charset="0"/>
              <a:cs typeface="Times New Roman" panose="02020603050405020304" pitchFamily="18" charset="0"/>
            </a:endParaRPr>
          </a:p>
          <a:p>
            <a:pPr algn="just">
              <a:buFont typeface="Wingdings" panose="05000000000000000000" pitchFamily="2" charset="2"/>
              <a:buChar char="§"/>
            </a:pPr>
            <a:r>
              <a:rPr lang="en-US" sz="2000" b="1" dirty="0">
                <a:effectLst/>
                <a:latin typeface="Arial Narrow" panose="020B0606020202030204" pitchFamily="34" charset="0"/>
                <a:ea typeface="Calibri" panose="020F0502020204030204" pitchFamily="34" charset="0"/>
                <a:cs typeface="Times New Roman" panose="02020603050405020304" pitchFamily="18" charset="0"/>
              </a:rPr>
              <a:t>What is </a:t>
            </a:r>
            <a:r>
              <a:rPr lang="es-ES" sz="2000" b="1" dirty="0">
                <a:effectLst/>
                <a:latin typeface="Arial Narrow" panose="020B0606020202030204" pitchFamily="34" charset="0"/>
                <a:ea typeface="Calibri" panose="020F0502020204030204" pitchFamily="34" charset="0"/>
                <a:cs typeface="Times New Roman" panose="02020603050405020304" pitchFamily="18" charset="0"/>
              </a:rPr>
              <a:t>Phishing?</a:t>
            </a:r>
          </a:p>
          <a:p>
            <a:pPr marL="114300" indent="0" algn="just">
              <a:buNone/>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In a phishing attack, the victim or victims are contacted by the attacker through various digital means, such as: emails, text messages or even through a phone call. They present a relatively believable scenario, where they impersonate a legitimate organization and try to persuade their victims to provide them with sensitive personal information (Phishing.org webpage, n.d.). </a:t>
            </a:r>
            <a:endParaRPr lang="en-CY" sz="2000" b="1" dirty="0">
              <a:effectLst/>
              <a:latin typeface="Arial Narrow" panose="020B0606020202030204" pitchFamily="34" charset="0"/>
              <a:ea typeface="Calibri" panose="020F0502020204030204" pitchFamily="34" charset="0"/>
              <a:cs typeface="Times New Roman" panose="02020603050405020304" pitchFamily="18" charset="0"/>
            </a:endParaRPr>
          </a:p>
          <a:p>
            <a:pPr marL="114300" indent="0" algn="just">
              <a:buNone/>
            </a:pPr>
            <a:endParaRPr lang="en-US" sz="2000" dirty="0">
              <a:latin typeface="Arial Narrow" panose="020B0606020202030204" pitchFamily="34" charset="0"/>
              <a:ea typeface="Calibri" panose="020F0502020204030204" pitchFamily="34" charset="0"/>
              <a:cs typeface="Times New Roman" panose="02020603050405020304" pitchFamily="18" charset="0"/>
            </a:endParaRPr>
          </a:p>
          <a:p>
            <a:pPr marL="114300" indent="0" algn="just">
              <a:buNone/>
            </a:pPr>
            <a:endParaRPr lang="en-CY" sz="2000" dirty="0">
              <a:effectLst/>
              <a:latin typeface="Arial Narrow" panose="020B0606020202030204" pitchFamily="34" charset="0"/>
              <a:ea typeface="Calibri" panose="020F0502020204030204" pitchFamily="34" charset="0"/>
              <a:cs typeface="Times New Roman" panose="02020603050405020304" pitchFamily="18" charset="0"/>
            </a:endParaRPr>
          </a:p>
          <a:p>
            <a:pPr marL="114300" indent="0">
              <a:buNone/>
            </a:pPr>
            <a:endParaRPr lang="en-US" sz="2000" dirty="0">
              <a:latin typeface="Arial Narrow" panose="020B0606020202030204" pitchFamily="34" charset="0"/>
              <a:ea typeface="Candara"/>
              <a:cs typeface="Candara"/>
              <a:sym typeface="Candara"/>
            </a:endParaRPr>
          </a:p>
        </p:txBody>
      </p:sp>
      <p:pic>
        <p:nvPicPr>
          <p:cNvPr id="2" name="Online Media 1" title="What is phishing? Learn how this attack works">
            <a:hlinkClick r:id="" action="ppaction://media"/>
            <a:extLst>
              <a:ext uri="{FF2B5EF4-FFF2-40B4-BE49-F238E27FC236}">
                <a16:creationId xmlns:a16="http://schemas.microsoft.com/office/drawing/2014/main" id="{F636CC07-711A-F704-A568-A195C20C7661}"/>
              </a:ext>
            </a:extLst>
          </p:cNvPr>
          <p:cNvPicPr>
            <a:picLocks noRot="1" noChangeAspect="1"/>
          </p:cNvPicPr>
          <p:nvPr>
            <a:videoFile r:link="rId1"/>
          </p:nvPr>
        </p:nvPicPr>
        <p:blipFill>
          <a:blip r:embed="rId4"/>
          <a:stretch>
            <a:fillRect/>
          </a:stretch>
        </p:blipFill>
        <p:spPr>
          <a:xfrm>
            <a:off x="876300" y="2268636"/>
            <a:ext cx="4877073" cy="2755546"/>
          </a:xfrm>
          <a:prstGeom prst="rect">
            <a:avLst/>
          </a:prstGeom>
        </p:spPr>
      </p:pic>
    </p:spTree>
    <p:extLst>
      <p:ext uri="{BB962C8B-B14F-4D97-AF65-F5344CB8AC3E}">
        <p14:creationId xmlns:p14="http://schemas.microsoft.com/office/powerpoint/2010/main" val="85414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BAB6BC-A648-5DDB-61AB-70853E26742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a:t>
            </a:fld>
            <a:endParaRPr lang="en-US" dirty="0"/>
          </a:p>
        </p:txBody>
      </p:sp>
      <p:sp>
        <p:nvSpPr>
          <p:cNvPr id="9" name="Google Shape;103;p2">
            <a:extLst>
              <a:ext uri="{FF2B5EF4-FFF2-40B4-BE49-F238E27FC236}">
                <a16:creationId xmlns:a16="http://schemas.microsoft.com/office/drawing/2014/main" id="{F7E5F626-6C33-8210-B9F9-715112B587D4}"/>
              </a:ext>
            </a:extLst>
          </p:cNvPr>
          <p:cNvSpPr/>
          <p:nvPr/>
        </p:nvSpPr>
        <p:spPr>
          <a:xfrm>
            <a:off x="0" y="689113"/>
            <a:ext cx="3319669" cy="736531"/>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0" name="Google Shape;107;p2">
            <a:extLst>
              <a:ext uri="{FF2B5EF4-FFF2-40B4-BE49-F238E27FC236}">
                <a16:creationId xmlns:a16="http://schemas.microsoft.com/office/drawing/2014/main" id="{71679280-0761-8D98-4375-C79F307F79D5}"/>
              </a:ext>
            </a:extLst>
          </p:cNvPr>
          <p:cNvSpPr txBox="1"/>
          <p:nvPr/>
        </p:nvSpPr>
        <p:spPr>
          <a:xfrm>
            <a:off x="2537" y="795788"/>
            <a:ext cx="331713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lt1"/>
                </a:solidFill>
                <a:latin typeface="Gadugi" panose="020B0502040204020203" pitchFamily="34" charset="0"/>
                <a:ea typeface="Gadugi" panose="020B0502040204020203" pitchFamily="34" charset="0"/>
                <a:sym typeface="Candara"/>
              </a:rPr>
              <a:t>Topic 1: </a:t>
            </a:r>
            <a:r>
              <a:rPr lang="en-GB" sz="2800" dirty="0">
                <a:solidFill>
                  <a:schemeClr val="lt1"/>
                </a:solidFill>
                <a:latin typeface="Gadugi" panose="020B0502040204020203" pitchFamily="34" charset="0"/>
                <a:ea typeface="Gadugi" panose="020B0502040204020203" pitchFamily="34" charset="0"/>
                <a:sym typeface="Candara"/>
              </a:rPr>
              <a:t>Risks</a:t>
            </a:r>
            <a:endParaRPr sz="1400" b="0" i="0" u="none" strike="noStrike" cap="none" dirty="0">
              <a:solidFill>
                <a:srgbClr val="000000"/>
              </a:solidFill>
              <a:latin typeface="Gadugi" panose="020B0502040204020203" pitchFamily="34" charset="0"/>
              <a:ea typeface="Gadugi" panose="020B0502040204020203" pitchFamily="34" charset="0"/>
              <a:sym typeface="Arial"/>
            </a:endParaRPr>
          </a:p>
        </p:txBody>
      </p:sp>
      <p:sp>
        <p:nvSpPr>
          <p:cNvPr id="5" name="Google Shape;105;p2">
            <a:extLst>
              <a:ext uri="{FF2B5EF4-FFF2-40B4-BE49-F238E27FC236}">
                <a16:creationId xmlns:a16="http://schemas.microsoft.com/office/drawing/2014/main" id="{AC5FCC81-C85C-9963-6CA6-0F266C400167}"/>
              </a:ext>
            </a:extLst>
          </p:cNvPr>
          <p:cNvSpPr txBox="1">
            <a:spLocks noGrp="1"/>
          </p:cNvSpPr>
          <p:nvPr>
            <p:ph type="body" idx="1"/>
          </p:nvPr>
        </p:nvSpPr>
        <p:spPr>
          <a:xfrm>
            <a:off x="6096000" y="1826246"/>
            <a:ext cx="5219700" cy="4064073"/>
          </a:xfrm>
          <a:prstGeom prst="rect">
            <a:avLst/>
          </a:prstGeom>
          <a:noFill/>
          <a:ln>
            <a:noFill/>
          </a:ln>
        </p:spPr>
        <p:txBody>
          <a:bodyPr spcFirstLastPara="1" wrap="square" lIns="91425" tIns="45700" rIns="91425" bIns="45700" anchor="t" anchorCtr="0">
            <a:normAutofit/>
          </a:bodyPr>
          <a:lstStyle/>
          <a:p>
            <a:pPr marL="114300" indent="0" algn="just" rtl="0">
              <a:spcBef>
                <a:spcPts val="0"/>
              </a:spcBef>
              <a:spcAft>
                <a:spcPts val="0"/>
              </a:spcAft>
              <a:buNone/>
            </a:pPr>
            <a:endParaRPr lang="en-US" sz="2000" b="0" i="0" u="none" strike="noStrike" dirty="0">
              <a:solidFill>
                <a:srgbClr val="000000"/>
              </a:solidFill>
              <a:effectLst/>
              <a:latin typeface="Arial Narrow" panose="020B0606020202030204" pitchFamily="34" charset="0"/>
            </a:endParaRPr>
          </a:p>
          <a:p>
            <a:pPr algn="just" rtl="0">
              <a:spcBef>
                <a:spcPts val="0"/>
              </a:spcBef>
              <a:spcAft>
                <a:spcPts val="0"/>
              </a:spcAft>
              <a:buFont typeface="Wingdings" panose="05000000000000000000" pitchFamily="2" charset="2"/>
              <a:buChar char="§"/>
            </a:pPr>
            <a:r>
              <a:rPr lang="en-US" sz="2000" b="1" dirty="0">
                <a:solidFill>
                  <a:srgbClr val="000000"/>
                </a:solidFill>
                <a:latin typeface="Arial Narrow" panose="020B0606020202030204" pitchFamily="34" charset="0"/>
              </a:rPr>
              <a:t>What is Pharming?</a:t>
            </a:r>
          </a:p>
          <a:p>
            <a:pPr marL="114300" indent="0" algn="just">
              <a:buNone/>
            </a:pPr>
            <a:r>
              <a:rPr lang="en-US" sz="2000" b="0" i="0" dirty="0">
                <a:solidFill>
                  <a:srgbClr val="202124"/>
                </a:solidFill>
                <a:effectLst/>
                <a:latin typeface="Arial Narrow" panose="020B0606020202030204" pitchFamily="34" charset="0"/>
              </a:rPr>
              <a:t>As stated in Proofpoint webpage (n.d.) “pharming is like phishing in that it is </a:t>
            </a:r>
            <a:r>
              <a:rPr lang="en-US" sz="2000" b="0" i="0" dirty="0">
                <a:solidFill>
                  <a:srgbClr val="040C28"/>
                </a:solidFill>
                <a:effectLst/>
                <a:latin typeface="Arial Narrow" panose="020B0606020202030204" pitchFamily="34" charset="0"/>
              </a:rPr>
              <a:t>a threat that tricks users into divulging private information</a:t>
            </a:r>
            <a:r>
              <a:rPr lang="en-US" sz="2000" b="0" i="0" dirty="0">
                <a:solidFill>
                  <a:srgbClr val="202124"/>
                </a:solidFill>
                <a:effectLst/>
                <a:latin typeface="Arial Narrow" panose="020B0606020202030204" pitchFamily="34" charset="0"/>
              </a:rPr>
              <a:t>, but instead of relying on email as the attack vector, pharming uses malicious code executed on the victim's device to redirect to an attacker-controlled website”.</a:t>
            </a:r>
            <a:endParaRPr lang="en-US" sz="2000" dirty="0">
              <a:latin typeface="Arial Narrow" panose="020B0606020202030204" pitchFamily="34" charset="0"/>
              <a:ea typeface="Calibri" panose="020F0502020204030204" pitchFamily="34" charset="0"/>
              <a:cs typeface="Times New Roman" panose="02020603050405020304" pitchFamily="18" charset="0"/>
            </a:endParaRPr>
          </a:p>
          <a:p>
            <a:pPr marL="114300" indent="0" algn="just">
              <a:buNone/>
            </a:pPr>
            <a:endParaRPr lang="en-CY" sz="2000" dirty="0">
              <a:effectLst/>
              <a:latin typeface="Arial Narrow" panose="020B0606020202030204" pitchFamily="34" charset="0"/>
              <a:ea typeface="Calibri" panose="020F0502020204030204" pitchFamily="34" charset="0"/>
              <a:cs typeface="Times New Roman" panose="02020603050405020304" pitchFamily="18" charset="0"/>
            </a:endParaRPr>
          </a:p>
          <a:p>
            <a:pPr marL="114300" indent="0">
              <a:buNone/>
            </a:pPr>
            <a:endParaRPr lang="en-US" sz="2000" dirty="0">
              <a:latin typeface="Arial Narrow" panose="020B0606020202030204" pitchFamily="34" charset="0"/>
              <a:ea typeface="Candara"/>
              <a:cs typeface="Candara"/>
              <a:sym typeface="Candara"/>
            </a:endParaRPr>
          </a:p>
        </p:txBody>
      </p:sp>
      <p:pic>
        <p:nvPicPr>
          <p:cNvPr id="2" name="Online Media 1" title="Pharming by  DNS poisoning &amp; Domain Hijacking">
            <a:hlinkClick r:id="" action="ppaction://media"/>
            <a:extLst>
              <a:ext uri="{FF2B5EF4-FFF2-40B4-BE49-F238E27FC236}">
                <a16:creationId xmlns:a16="http://schemas.microsoft.com/office/drawing/2014/main" id="{2192D145-7005-FC85-441D-4B134ACACA68}"/>
              </a:ext>
            </a:extLst>
          </p:cNvPr>
          <p:cNvPicPr>
            <a:picLocks noRot="1" noChangeAspect="1"/>
          </p:cNvPicPr>
          <p:nvPr>
            <a:videoFile r:link="rId1"/>
          </p:nvPr>
        </p:nvPicPr>
        <p:blipFill>
          <a:blip r:embed="rId4"/>
          <a:stretch>
            <a:fillRect/>
          </a:stretch>
        </p:blipFill>
        <p:spPr>
          <a:xfrm>
            <a:off x="1133000" y="2193532"/>
            <a:ext cx="4373338" cy="2470936"/>
          </a:xfrm>
          <a:prstGeom prst="rect">
            <a:avLst/>
          </a:prstGeom>
        </p:spPr>
      </p:pic>
    </p:spTree>
    <p:extLst>
      <p:ext uri="{BB962C8B-B14F-4D97-AF65-F5344CB8AC3E}">
        <p14:creationId xmlns:p14="http://schemas.microsoft.com/office/powerpoint/2010/main" val="338777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BAB6BC-A648-5DDB-61AB-70853E26742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11</a:t>
            </a:fld>
            <a:endParaRPr lang="en-US" dirty="0"/>
          </a:p>
        </p:txBody>
      </p:sp>
      <p:sp>
        <p:nvSpPr>
          <p:cNvPr id="9" name="Google Shape;103;p2">
            <a:extLst>
              <a:ext uri="{FF2B5EF4-FFF2-40B4-BE49-F238E27FC236}">
                <a16:creationId xmlns:a16="http://schemas.microsoft.com/office/drawing/2014/main" id="{F7E5F626-6C33-8210-B9F9-715112B587D4}"/>
              </a:ext>
            </a:extLst>
          </p:cNvPr>
          <p:cNvSpPr/>
          <p:nvPr/>
        </p:nvSpPr>
        <p:spPr>
          <a:xfrm>
            <a:off x="0" y="689113"/>
            <a:ext cx="3319669" cy="736531"/>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0" name="Google Shape;107;p2">
            <a:extLst>
              <a:ext uri="{FF2B5EF4-FFF2-40B4-BE49-F238E27FC236}">
                <a16:creationId xmlns:a16="http://schemas.microsoft.com/office/drawing/2014/main" id="{71679280-0761-8D98-4375-C79F307F79D5}"/>
              </a:ext>
            </a:extLst>
          </p:cNvPr>
          <p:cNvSpPr txBox="1"/>
          <p:nvPr/>
        </p:nvSpPr>
        <p:spPr>
          <a:xfrm>
            <a:off x="2537" y="795788"/>
            <a:ext cx="331713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lt1"/>
                </a:solidFill>
                <a:latin typeface="Gadugi" panose="020B0502040204020203" pitchFamily="34" charset="0"/>
                <a:ea typeface="Gadugi" panose="020B0502040204020203" pitchFamily="34" charset="0"/>
                <a:sym typeface="Candara"/>
              </a:rPr>
              <a:t>Topic 1: </a:t>
            </a:r>
            <a:r>
              <a:rPr lang="en-GB" sz="2800" dirty="0">
                <a:solidFill>
                  <a:schemeClr val="lt1"/>
                </a:solidFill>
                <a:latin typeface="Gadugi" panose="020B0502040204020203" pitchFamily="34" charset="0"/>
                <a:ea typeface="Gadugi" panose="020B0502040204020203" pitchFamily="34" charset="0"/>
                <a:sym typeface="Candara"/>
              </a:rPr>
              <a:t>Risks</a:t>
            </a:r>
            <a:endParaRPr sz="1400" b="0" i="0" u="none" strike="noStrike" cap="none" dirty="0">
              <a:solidFill>
                <a:srgbClr val="000000"/>
              </a:solidFill>
              <a:latin typeface="Gadugi" panose="020B0502040204020203" pitchFamily="34" charset="0"/>
              <a:ea typeface="Gadugi" panose="020B0502040204020203" pitchFamily="34" charset="0"/>
              <a:sym typeface="Arial"/>
            </a:endParaRPr>
          </a:p>
        </p:txBody>
      </p:sp>
      <p:sp>
        <p:nvSpPr>
          <p:cNvPr id="5" name="Google Shape;105;p2">
            <a:extLst>
              <a:ext uri="{FF2B5EF4-FFF2-40B4-BE49-F238E27FC236}">
                <a16:creationId xmlns:a16="http://schemas.microsoft.com/office/drawing/2014/main" id="{24B3B8F9-028D-6631-F0D1-11644B902306}"/>
              </a:ext>
            </a:extLst>
          </p:cNvPr>
          <p:cNvSpPr txBox="1">
            <a:spLocks noGrp="1"/>
          </p:cNvSpPr>
          <p:nvPr>
            <p:ph type="body" idx="1"/>
          </p:nvPr>
        </p:nvSpPr>
        <p:spPr>
          <a:xfrm>
            <a:off x="6096000" y="1826246"/>
            <a:ext cx="5219700" cy="4064073"/>
          </a:xfrm>
          <a:prstGeom prst="rect">
            <a:avLst/>
          </a:prstGeom>
          <a:noFill/>
          <a:ln>
            <a:noFill/>
          </a:ln>
        </p:spPr>
        <p:txBody>
          <a:bodyPr spcFirstLastPara="1" wrap="square" lIns="91425" tIns="45700" rIns="91425" bIns="45700" anchor="t" anchorCtr="0">
            <a:normAutofit/>
          </a:bodyPr>
          <a:lstStyle/>
          <a:p>
            <a:pPr marL="114300" indent="0" algn="just" rtl="0">
              <a:spcBef>
                <a:spcPts val="0"/>
              </a:spcBef>
              <a:spcAft>
                <a:spcPts val="0"/>
              </a:spcAft>
              <a:buNone/>
            </a:pPr>
            <a:endParaRPr lang="en-US" sz="2000" b="0" i="0" u="none" strike="noStrike" dirty="0">
              <a:solidFill>
                <a:srgbClr val="000000"/>
              </a:solidFill>
              <a:effectLst/>
              <a:latin typeface="Arial Narrow" panose="020B0606020202030204" pitchFamily="34" charset="0"/>
            </a:endParaRPr>
          </a:p>
          <a:p>
            <a:pPr algn="just" rtl="0">
              <a:spcBef>
                <a:spcPts val="0"/>
              </a:spcBef>
              <a:spcAft>
                <a:spcPts val="0"/>
              </a:spcAft>
              <a:buFont typeface="Wingdings" panose="05000000000000000000" pitchFamily="2" charset="2"/>
              <a:buChar char="§"/>
            </a:pPr>
            <a:r>
              <a:rPr lang="en-US" sz="2000" b="1" dirty="0">
                <a:solidFill>
                  <a:srgbClr val="000000"/>
                </a:solidFill>
                <a:latin typeface="Arial Narrow" panose="020B0606020202030204" pitchFamily="34" charset="0"/>
              </a:rPr>
              <a:t>What is Social Engineering?</a:t>
            </a:r>
          </a:p>
          <a:p>
            <a:pPr marL="114300" indent="0" algn="just">
              <a:buNone/>
            </a:pPr>
            <a:r>
              <a:rPr lang="en-US" sz="2000" b="0" i="0" dirty="0">
                <a:solidFill>
                  <a:srgbClr val="202124"/>
                </a:solidFill>
                <a:effectLst/>
                <a:latin typeface="Arial Narrow" panose="020B0606020202030204" pitchFamily="34" charset="0"/>
              </a:rPr>
              <a:t>“Social engineering is </a:t>
            </a:r>
            <a:r>
              <a:rPr lang="en-US" sz="2000" b="0" i="0" dirty="0">
                <a:solidFill>
                  <a:srgbClr val="040C28"/>
                </a:solidFill>
                <a:effectLst/>
                <a:latin typeface="Arial Narrow" panose="020B0606020202030204" pitchFamily="34" charset="0"/>
              </a:rPr>
              <a:t>a manipulation technique used by cyber criminals to trick people into giving up confidential information</a:t>
            </a:r>
            <a:r>
              <a:rPr lang="en-US" sz="2000" b="0" i="0" dirty="0">
                <a:solidFill>
                  <a:srgbClr val="202124"/>
                </a:solidFill>
                <a:effectLst/>
                <a:latin typeface="Arial Narrow" panose="020B0606020202030204" pitchFamily="34" charset="0"/>
              </a:rPr>
              <a:t>. Social engineering relies on the basic human instinct of trust to steal personal and corporate information that can be used to commit further cyber crimes” (Terranova Security webpage, n.d.).</a:t>
            </a:r>
            <a:endParaRPr lang="en-US" sz="2000" dirty="0">
              <a:latin typeface="Arial Narrow" panose="020B0606020202030204" pitchFamily="34" charset="0"/>
              <a:ea typeface="Calibri" panose="020F0502020204030204" pitchFamily="34" charset="0"/>
              <a:cs typeface="Times New Roman" panose="02020603050405020304" pitchFamily="18" charset="0"/>
            </a:endParaRPr>
          </a:p>
          <a:p>
            <a:pPr marL="114300" indent="0" algn="just">
              <a:buNone/>
            </a:pPr>
            <a:endParaRPr lang="en-CY" sz="2000" dirty="0">
              <a:effectLst/>
              <a:latin typeface="Arial Narrow" panose="020B0606020202030204" pitchFamily="34" charset="0"/>
              <a:ea typeface="Calibri" panose="020F0502020204030204" pitchFamily="34" charset="0"/>
              <a:cs typeface="Times New Roman" panose="02020603050405020304" pitchFamily="18" charset="0"/>
            </a:endParaRPr>
          </a:p>
          <a:p>
            <a:pPr marL="114300" indent="0">
              <a:buNone/>
            </a:pPr>
            <a:endParaRPr lang="en-US" sz="2000" dirty="0">
              <a:latin typeface="Arial Narrow" panose="020B0606020202030204" pitchFamily="34" charset="0"/>
              <a:ea typeface="Candara"/>
              <a:cs typeface="Candara"/>
              <a:sym typeface="Candara"/>
            </a:endParaRPr>
          </a:p>
        </p:txBody>
      </p:sp>
      <p:pic>
        <p:nvPicPr>
          <p:cNvPr id="2" name="Online Media 1" title="What is Social Engineering? | Proofpoint Cybersecurity Education Series">
            <a:hlinkClick r:id="" action="ppaction://media"/>
            <a:extLst>
              <a:ext uri="{FF2B5EF4-FFF2-40B4-BE49-F238E27FC236}">
                <a16:creationId xmlns:a16="http://schemas.microsoft.com/office/drawing/2014/main" id="{6E120C5C-FC47-F73A-3A7A-4D41E7F960EB}"/>
              </a:ext>
            </a:extLst>
          </p:cNvPr>
          <p:cNvPicPr>
            <a:picLocks noRot="1" noChangeAspect="1"/>
          </p:cNvPicPr>
          <p:nvPr>
            <a:videoFile r:link="rId1"/>
          </p:nvPr>
        </p:nvPicPr>
        <p:blipFill>
          <a:blip r:embed="rId4"/>
          <a:stretch>
            <a:fillRect/>
          </a:stretch>
        </p:blipFill>
        <p:spPr>
          <a:xfrm>
            <a:off x="928839" y="2078181"/>
            <a:ext cx="4781659" cy="2701637"/>
          </a:xfrm>
          <a:prstGeom prst="rect">
            <a:avLst/>
          </a:prstGeom>
        </p:spPr>
      </p:pic>
    </p:spTree>
    <p:extLst>
      <p:ext uri="{BB962C8B-B14F-4D97-AF65-F5344CB8AC3E}">
        <p14:creationId xmlns:p14="http://schemas.microsoft.com/office/powerpoint/2010/main" val="241409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BAB6BC-A648-5DDB-61AB-70853E26742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12</a:t>
            </a:fld>
            <a:endParaRPr lang="en-US" dirty="0"/>
          </a:p>
        </p:txBody>
      </p:sp>
      <p:sp>
        <p:nvSpPr>
          <p:cNvPr id="9" name="Google Shape;103;p2">
            <a:extLst>
              <a:ext uri="{FF2B5EF4-FFF2-40B4-BE49-F238E27FC236}">
                <a16:creationId xmlns:a16="http://schemas.microsoft.com/office/drawing/2014/main" id="{F7E5F626-6C33-8210-B9F9-715112B587D4}"/>
              </a:ext>
            </a:extLst>
          </p:cNvPr>
          <p:cNvSpPr/>
          <p:nvPr/>
        </p:nvSpPr>
        <p:spPr>
          <a:xfrm>
            <a:off x="0" y="689113"/>
            <a:ext cx="3319669" cy="736531"/>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0" name="Google Shape;107;p2">
            <a:extLst>
              <a:ext uri="{FF2B5EF4-FFF2-40B4-BE49-F238E27FC236}">
                <a16:creationId xmlns:a16="http://schemas.microsoft.com/office/drawing/2014/main" id="{71679280-0761-8D98-4375-C79F307F79D5}"/>
              </a:ext>
            </a:extLst>
          </p:cNvPr>
          <p:cNvSpPr txBox="1"/>
          <p:nvPr/>
        </p:nvSpPr>
        <p:spPr>
          <a:xfrm>
            <a:off x="2537" y="795788"/>
            <a:ext cx="331713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lt1"/>
                </a:solidFill>
                <a:latin typeface="Gadugi" panose="020B0502040204020203" pitchFamily="34" charset="0"/>
                <a:ea typeface="Gadugi" panose="020B0502040204020203" pitchFamily="34" charset="0"/>
                <a:sym typeface="Candara"/>
              </a:rPr>
              <a:t>Topic 2: Measures</a:t>
            </a:r>
            <a:endParaRPr sz="1400" b="0" i="0" u="none" strike="noStrike" cap="none" dirty="0">
              <a:solidFill>
                <a:srgbClr val="000000"/>
              </a:solidFill>
              <a:latin typeface="Gadugi" panose="020B0502040204020203" pitchFamily="34" charset="0"/>
              <a:ea typeface="Gadugi" panose="020B0502040204020203" pitchFamily="34" charset="0"/>
              <a:sym typeface="Arial"/>
            </a:endParaRPr>
          </a:p>
        </p:txBody>
      </p:sp>
      <p:sp>
        <p:nvSpPr>
          <p:cNvPr id="5" name="Google Shape;105;p2">
            <a:extLst>
              <a:ext uri="{FF2B5EF4-FFF2-40B4-BE49-F238E27FC236}">
                <a16:creationId xmlns:a16="http://schemas.microsoft.com/office/drawing/2014/main" id="{0B61FC52-C801-7120-19B3-70442EE76830}"/>
              </a:ext>
            </a:extLst>
          </p:cNvPr>
          <p:cNvSpPr txBox="1">
            <a:spLocks noGrp="1"/>
          </p:cNvSpPr>
          <p:nvPr>
            <p:ph type="body" idx="1"/>
          </p:nvPr>
        </p:nvSpPr>
        <p:spPr>
          <a:xfrm>
            <a:off x="594162" y="1810652"/>
            <a:ext cx="5781238" cy="4064073"/>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200"/>
              <a:buNone/>
            </a:pPr>
            <a:r>
              <a:rPr lang="en-US" sz="2000" b="1" dirty="0">
                <a:latin typeface="Arial Narrow" panose="020B0606020202030204" pitchFamily="34" charset="0"/>
                <a:ea typeface="Candara"/>
                <a:cs typeface="Candara"/>
                <a:sym typeface="Candara"/>
              </a:rPr>
              <a:t>Main Objectives:</a:t>
            </a:r>
          </a:p>
          <a:p>
            <a:pPr marL="0" lvl="0" indent="0" algn="just" rtl="0">
              <a:lnSpc>
                <a:spcPct val="90000"/>
              </a:lnSpc>
              <a:spcBef>
                <a:spcPts val="0"/>
              </a:spcBef>
              <a:spcAft>
                <a:spcPts val="0"/>
              </a:spcAft>
              <a:buClr>
                <a:schemeClr val="dk1"/>
              </a:buClr>
              <a:buSzPts val="2200"/>
              <a:buNone/>
            </a:pPr>
            <a:endParaRPr lang="en-US" sz="2000" b="1" dirty="0">
              <a:latin typeface="Arial Narrow" panose="020B0606020202030204" pitchFamily="34" charset="0"/>
              <a:ea typeface="Candara"/>
              <a:cs typeface="Candara"/>
              <a:sym typeface="Candara"/>
            </a:endParaRPr>
          </a:p>
          <a:p>
            <a:pPr marL="342900" algn="just">
              <a:spcBef>
                <a:spcPts val="0"/>
              </a:spcBef>
              <a:buSzPts val="2200"/>
              <a:buFont typeface="Wingdings" panose="05000000000000000000" pitchFamily="2" charset="2"/>
              <a:buChar char="§"/>
            </a:pPr>
            <a:r>
              <a:rPr lang="en-GB" sz="2000" dirty="0">
                <a:latin typeface="Arial Narrow" panose="020B0606020202030204" pitchFamily="34" charset="0"/>
                <a:ea typeface="Calibri" panose="020F0502020204030204" pitchFamily="34" charset="0"/>
                <a:cs typeface="Times New Roman" panose="02020603050405020304" pitchFamily="18" charset="0"/>
              </a:rPr>
              <a:t>Teach learners the most common security measures:</a:t>
            </a:r>
          </a:p>
          <a:p>
            <a:pPr marL="0" indent="0" algn="just">
              <a:lnSpc>
                <a:spcPct val="150000"/>
              </a:lnSpc>
              <a:spcBef>
                <a:spcPts val="0"/>
              </a:spcBef>
              <a:buSzPts val="2200"/>
              <a:buNone/>
            </a:pPr>
            <a:r>
              <a:rPr lang="en-GB" sz="2000" dirty="0">
                <a:latin typeface="Arial Narrow" panose="020B0606020202030204" pitchFamily="34" charset="0"/>
                <a:ea typeface="Calibri" panose="020F0502020204030204" pitchFamily="34" charset="0"/>
                <a:cs typeface="Times New Roman" panose="02020603050405020304" pitchFamily="18" charset="0"/>
              </a:rPr>
              <a:t>	1. Strong passwords</a:t>
            </a:r>
          </a:p>
          <a:p>
            <a:pPr marL="0" indent="0" algn="just">
              <a:lnSpc>
                <a:spcPct val="150000"/>
              </a:lnSpc>
              <a:spcBef>
                <a:spcPts val="0"/>
              </a:spcBef>
              <a:buSzPts val="2200"/>
              <a:buNone/>
            </a:pPr>
            <a:r>
              <a:rPr lang="en-GB" sz="2000" dirty="0">
                <a:effectLst/>
                <a:latin typeface="Arial Narrow" panose="020B0606020202030204" pitchFamily="34" charset="0"/>
                <a:ea typeface="Calibri" panose="020F0502020204030204" pitchFamily="34" charset="0"/>
                <a:cs typeface="Times New Roman" panose="02020603050405020304" pitchFamily="18" charset="0"/>
              </a:rPr>
              <a:t> 	2. Antimalware software</a:t>
            </a:r>
          </a:p>
          <a:p>
            <a:pPr marL="0" indent="0" algn="just">
              <a:lnSpc>
                <a:spcPct val="150000"/>
              </a:lnSpc>
              <a:spcBef>
                <a:spcPts val="0"/>
              </a:spcBef>
              <a:buSzPts val="2200"/>
              <a:buNone/>
            </a:pPr>
            <a:r>
              <a:rPr lang="en-GB" sz="2000" dirty="0">
                <a:latin typeface="Arial Narrow" panose="020B0606020202030204" pitchFamily="34" charset="0"/>
                <a:ea typeface="Calibri" panose="020F0502020204030204" pitchFamily="34" charset="0"/>
                <a:cs typeface="Times New Roman" panose="02020603050405020304" pitchFamily="18" charset="0"/>
              </a:rPr>
              <a:t>	3. Data backup</a:t>
            </a:r>
          </a:p>
          <a:p>
            <a:pPr marL="0" indent="0" algn="just">
              <a:lnSpc>
                <a:spcPct val="150000"/>
              </a:lnSpc>
              <a:spcBef>
                <a:spcPts val="0"/>
              </a:spcBef>
              <a:buSzPts val="2200"/>
              <a:buNone/>
            </a:pPr>
            <a:r>
              <a:rPr lang="en-GB" sz="2000" dirty="0">
                <a:effectLst/>
                <a:latin typeface="Arial Narrow" panose="020B0606020202030204" pitchFamily="34" charset="0"/>
                <a:ea typeface="Calibri" panose="020F0502020204030204" pitchFamily="34" charset="0"/>
                <a:cs typeface="Times New Roman" panose="02020603050405020304" pitchFamily="18" charset="0"/>
              </a:rPr>
              <a:t>	4. Encryption firewall</a:t>
            </a:r>
          </a:p>
          <a:p>
            <a:pPr marL="0" indent="0" algn="just">
              <a:spcBef>
                <a:spcPts val="0"/>
              </a:spcBef>
              <a:buSzPts val="2200"/>
              <a:buNone/>
            </a:pPr>
            <a:endParaRPr lang="en-GB" sz="20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algn="just">
              <a:spcBef>
                <a:spcPts val="0"/>
              </a:spcBef>
              <a:buSzPts val="2200"/>
              <a:buFont typeface="Wingdings" panose="05000000000000000000" pitchFamily="2" charset="2"/>
              <a:buChar char="§"/>
            </a:pPr>
            <a:r>
              <a:rPr lang="en-GB" sz="2000" dirty="0">
                <a:latin typeface="Arial Narrow" panose="020B0606020202030204" pitchFamily="34" charset="0"/>
                <a:ea typeface="Calibri" panose="020F0502020204030204" pitchFamily="34" charset="0"/>
                <a:cs typeface="Times New Roman" panose="02020603050405020304" pitchFamily="18" charset="0"/>
              </a:rPr>
              <a:t>Explain learners how to accomplish secure online shopping. </a:t>
            </a:r>
            <a:endParaRPr lang="en-GB" sz="2000" dirty="0">
              <a:effectLst/>
              <a:latin typeface="Arial Narrow" panose="020B0606020202030204" pitchFamily="34" charset="0"/>
              <a:ea typeface="Calibri" panose="020F0502020204030204" pitchFamily="34" charset="0"/>
              <a:cs typeface="Times New Roman" panose="02020603050405020304" pitchFamily="18" charset="0"/>
            </a:endParaRPr>
          </a:p>
          <a:p>
            <a:pPr marL="0" indent="0" algn="just">
              <a:spcBef>
                <a:spcPts val="0"/>
              </a:spcBef>
              <a:buSzPts val="2200"/>
              <a:buNone/>
            </a:pPr>
            <a:endParaRPr lang="en-GB" sz="2000" dirty="0">
              <a:effectLst/>
              <a:latin typeface="Arial Narrow" panose="020B0606020202030204" pitchFamily="34" charset="0"/>
              <a:ea typeface="Calibri" panose="020F0502020204030204" pitchFamily="34" charset="0"/>
              <a:cs typeface="Times New Roman" panose="02020603050405020304" pitchFamily="18" charset="0"/>
            </a:endParaRPr>
          </a:p>
          <a:p>
            <a:pPr marL="0" indent="0" algn="just">
              <a:spcBef>
                <a:spcPts val="0"/>
              </a:spcBef>
              <a:buSzPts val="2200"/>
              <a:buNone/>
            </a:pPr>
            <a:endParaRPr lang="en-US" sz="2000" dirty="0">
              <a:latin typeface="Arial Narrow" panose="020B0606020202030204" pitchFamily="34" charset="0"/>
              <a:ea typeface="Candara"/>
              <a:cs typeface="Candara"/>
              <a:sym typeface="Candara"/>
            </a:endParaRPr>
          </a:p>
          <a:p>
            <a:pPr marL="0" lvl="0" indent="0" algn="just" rtl="0">
              <a:lnSpc>
                <a:spcPct val="90000"/>
              </a:lnSpc>
              <a:spcBef>
                <a:spcPts val="0"/>
              </a:spcBef>
              <a:spcAft>
                <a:spcPts val="0"/>
              </a:spcAft>
              <a:buClr>
                <a:schemeClr val="dk1"/>
              </a:buClr>
              <a:buSzPts val="2200"/>
              <a:buNone/>
            </a:pPr>
            <a:endParaRPr lang="en-US" sz="2000" dirty="0">
              <a:latin typeface="Arial Narrow" panose="020B0606020202030204" pitchFamily="34" charset="0"/>
              <a:ea typeface="Candara"/>
              <a:cs typeface="Candara"/>
              <a:sym typeface="Candara"/>
            </a:endParaRPr>
          </a:p>
        </p:txBody>
      </p:sp>
      <p:pic>
        <p:nvPicPr>
          <p:cNvPr id="2050" name="Picture 2">
            <a:extLst>
              <a:ext uri="{FF2B5EF4-FFF2-40B4-BE49-F238E27FC236}">
                <a16:creationId xmlns:a16="http://schemas.microsoft.com/office/drawing/2014/main" id="{B8E70D9A-8014-E9A0-9DEF-0F2B56296B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3600" y="2081213"/>
            <a:ext cx="4041338" cy="26955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7F914D4-054C-4211-CA44-FE941F7E7627}"/>
              </a:ext>
            </a:extLst>
          </p:cNvPr>
          <p:cNvSpPr txBox="1"/>
          <p:nvPr/>
        </p:nvSpPr>
        <p:spPr>
          <a:xfrm>
            <a:off x="8099182" y="4776786"/>
            <a:ext cx="2270173" cy="276999"/>
          </a:xfrm>
          <a:prstGeom prst="rect">
            <a:avLst/>
          </a:prstGeom>
          <a:noFill/>
        </p:spPr>
        <p:txBody>
          <a:bodyPr wrap="none" rtlCol="0">
            <a:spAutoFit/>
          </a:bodyPr>
          <a:lstStyle/>
          <a:p>
            <a:r>
              <a:rPr lang="es-ES" sz="1200" b="1" dirty="0">
                <a:latin typeface="Arial Narrow" panose="020B0606020202030204" pitchFamily="34" charset="0"/>
              </a:rPr>
              <a:t>Figure 3: </a:t>
            </a:r>
            <a:r>
              <a:rPr lang="es-ES" sz="1200" dirty="0" err="1">
                <a:latin typeface="Arial Narrow" panose="020B0606020202030204" pitchFamily="34" charset="0"/>
              </a:rPr>
              <a:t>Padlock</a:t>
            </a:r>
            <a:r>
              <a:rPr lang="es-ES" sz="1200" dirty="0">
                <a:latin typeface="Arial Narrow" panose="020B0606020202030204" pitchFamily="34" charset="0"/>
              </a:rPr>
              <a:t> </a:t>
            </a:r>
            <a:r>
              <a:rPr lang="es-ES" sz="1200" b="1" dirty="0" err="1">
                <a:latin typeface="Arial Narrow" panose="020B0606020202030204" pitchFamily="34" charset="0"/>
              </a:rPr>
              <a:t>Source</a:t>
            </a:r>
            <a:r>
              <a:rPr lang="es-ES" sz="1200" b="1" dirty="0">
                <a:latin typeface="Arial Narrow" panose="020B0606020202030204" pitchFamily="34" charset="0"/>
              </a:rPr>
              <a:t>: </a:t>
            </a:r>
            <a:r>
              <a:rPr lang="es-ES" sz="1200" dirty="0" err="1">
                <a:latin typeface="Arial Narrow" panose="020B0606020202030204" pitchFamily="34" charset="0"/>
              </a:rPr>
              <a:t>Unsplash</a:t>
            </a:r>
            <a:endParaRPr lang="en-CY" sz="1200" dirty="0">
              <a:latin typeface="Arial Narrow" panose="020B0606020202030204" pitchFamily="34" charset="0"/>
            </a:endParaRPr>
          </a:p>
        </p:txBody>
      </p:sp>
    </p:spTree>
    <p:extLst>
      <p:ext uri="{BB962C8B-B14F-4D97-AF65-F5344CB8AC3E}">
        <p14:creationId xmlns:p14="http://schemas.microsoft.com/office/powerpoint/2010/main" val="357469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BAB6BC-A648-5DDB-61AB-70853E26742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13</a:t>
            </a:fld>
            <a:endParaRPr lang="en-US" dirty="0"/>
          </a:p>
        </p:txBody>
      </p:sp>
      <p:sp>
        <p:nvSpPr>
          <p:cNvPr id="9" name="Google Shape;103;p2">
            <a:extLst>
              <a:ext uri="{FF2B5EF4-FFF2-40B4-BE49-F238E27FC236}">
                <a16:creationId xmlns:a16="http://schemas.microsoft.com/office/drawing/2014/main" id="{F7E5F626-6C33-8210-B9F9-715112B587D4}"/>
              </a:ext>
            </a:extLst>
          </p:cNvPr>
          <p:cNvSpPr/>
          <p:nvPr/>
        </p:nvSpPr>
        <p:spPr>
          <a:xfrm>
            <a:off x="0" y="689113"/>
            <a:ext cx="3319669" cy="736531"/>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0" name="Google Shape;107;p2">
            <a:extLst>
              <a:ext uri="{FF2B5EF4-FFF2-40B4-BE49-F238E27FC236}">
                <a16:creationId xmlns:a16="http://schemas.microsoft.com/office/drawing/2014/main" id="{71679280-0761-8D98-4375-C79F307F79D5}"/>
              </a:ext>
            </a:extLst>
          </p:cNvPr>
          <p:cNvSpPr txBox="1"/>
          <p:nvPr/>
        </p:nvSpPr>
        <p:spPr>
          <a:xfrm>
            <a:off x="2537" y="795788"/>
            <a:ext cx="331713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lt1"/>
                </a:solidFill>
                <a:latin typeface="Gadugi" panose="020B0502040204020203" pitchFamily="34" charset="0"/>
                <a:ea typeface="Gadugi" panose="020B0502040204020203" pitchFamily="34" charset="0"/>
                <a:sym typeface="Candara"/>
              </a:rPr>
              <a:t>Topic 2: </a:t>
            </a:r>
            <a:r>
              <a:rPr lang="en-GB" sz="2800" dirty="0">
                <a:solidFill>
                  <a:schemeClr val="lt1"/>
                </a:solidFill>
                <a:latin typeface="Gadugi" panose="020B0502040204020203" pitchFamily="34" charset="0"/>
                <a:ea typeface="Gadugi" panose="020B0502040204020203" pitchFamily="34" charset="0"/>
                <a:sym typeface="Candara"/>
              </a:rPr>
              <a:t>Measures</a:t>
            </a:r>
            <a:endParaRPr sz="1400" b="0" i="0" u="none" strike="noStrike" cap="none" dirty="0">
              <a:solidFill>
                <a:srgbClr val="000000"/>
              </a:solidFill>
              <a:latin typeface="Gadugi" panose="020B0502040204020203" pitchFamily="34" charset="0"/>
              <a:ea typeface="Gadugi" panose="020B0502040204020203" pitchFamily="34" charset="0"/>
              <a:sym typeface="Arial"/>
            </a:endParaRPr>
          </a:p>
        </p:txBody>
      </p:sp>
      <p:sp>
        <p:nvSpPr>
          <p:cNvPr id="11" name="Google Shape;105;p2">
            <a:extLst>
              <a:ext uri="{FF2B5EF4-FFF2-40B4-BE49-F238E27FC236}">
                <a16:creationId xmlns:a16="http://schemas.microsoft.com/office/drawing/2014/main" id="{CF0B73FD-444A-0D9E-E94E-D7952BCB8723}"/>
              </a:ext>
            </a:extLst>
          </p:cNvPr>
          <p:cNvSpPr txBox="1">
            <a:spLocks noGrp="1"/>
          </p:cNvSpPr>
          <p:nvPr>
            <p:ph type="body" idx="1"/>
          </p:nvPr>
        </p:nvSpPr>
        <p:spPr>
          <a:xfrm>
            <a:off x="1240690" y="2183908"/>
            <a:ext cx="9710618" cy="4064073"/>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200"/>
              <a:buNone/>
            </a:pPr>
            <a:r>
              <a:rPr lang="en-US" sz="2000" dirty="0">
                <a:solidFill>
                  <a:schemeClr val="tx1"/>
                </a:solidFill>
                <a:latin typeface="Arial Narrow" panose="020B0606020202030204" pitchFamily="34" charset="0"/>
                <a:ea typeface="Candara"/>
                <a:cs typeface="Candara"/>
                <a:sym typeface="Candara"/>
              </a:rPr>
              <a:t>After analyzing the types of risks we face on a daily basis, it is important and necessary to know what measures are available to us and therefore, make it difficult and even impossible for those persons and/or individuals who want to steal or impersonate our online identity. </a:t>
            </a:r>
          </a:p>
        </p:txBody>
      </p:sp>
      <p:pic>
        <p:nvPicPr>
          <p:cNvPr id="2050" name="Picture 2" descr="man standing while wearing black jacket">
            <a:extLst>
              <a:ext uri="{FF2B5EF4-FFF2-40B4-BE49-F238E27FC236}">
                <a16:creationId xmlns:a16="http://schemas.microsoft.com/office/drawing/2014/main" id="{4F052B3F-49F4-FED3-90BA-9F4E3ED14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687" y="3583051"/>
            <a:ext cx="2970625" cy="19814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E97399A-A707-3FE3-789E-11E61B9CA03B}"/>
              </a:ext>
            </a:extLst>
          </p:cNvPr>
          <p:cNvSpPr txBox="1"/>
          <p:nvPr/>
        </p:nvSpPr>
        <p:spPr>
          <a:xfrm>
            <a:off x="5054688" y="5564458"/>
            <a:ext cx="2082621" cy="276999"/>
          </a:xfrm>
          <a:prstGeom prst="rect">
            <a:avLst/>
          </a:prstGeom>
          <a:noFill/>
        </p:spPr>
        <p:txBody>
          <a:bodyPr wrap="none" rtlCol="0">
            <a:spAutoFit/>
          </a:bodyPr>
          <a:lstStyle/>
          <a:p>
            <a:r>
              <a:rPr lang="es-ES" sz="1200" b="1" dirty="0">
                <a:latin typeface="Arial Narrow" panose="020B0606020202030204" pitchFamily="34" charset="0"/>
              </a:rPr>
              <a:t>Figure 4: </a:t>
            </a:r>
            <a:r>
              <a:rPr lang="es-ES" sz="1200" dirty="0">
                <a:latin typeface="Arial Narrow" panose="020B0606020202030204" pitchFamily="34" charset="0"/>
              </a:rPr>
              <a:t>Stop </a:t>
            </a:r>
            <a:r>
              <a:rPr lang="es-ES" sz="1200" b="1" dirty="0" err="1">
                <a:latin typeface="Arial Narrow" panose="020B0606020202030204" pitchFamily="34" charset="0"/>
              </a:rPr>
              <a:t>Source</a:t>
            </a:r>
            <a:r>
              <a:rPr lang="es-ES" sz="1200" b="1" dirty="0">
                <a:latin typeface="Arial Narrow" panose="020B0606020202030204" pitchFamily="34" charset="0"/>
              </a:rPr>
              <a:t>: </a:t>
            </a:r>
            <a:r>
              <a:rPr lang="es-ES" sz="1200" dirty="0" err="1">
                <a:latin typeface="Arial Narrow" panose="020B0606020202030204" pitchFamily="34" charset="0"/>
              </a:rPr>
              <a:t>Unsplash</a:t>
            </a:r>
            <a:endParaRPr lang="en-CY" sz="1200" dirty="0">
              <a:latin typeface="Arial Narrow" panose="020B0606020202030204" pitchFamily="34" charset="0"/>
            </a:endParaRPr>
          </a:p>
        </p:txBody>
      </p:sp>
    </p:spTree>
    <p:extLst>
      <p:ext uri="{BB962C8B-B14F-4D97-AF65-F5344CB8AC3E}">
        <p14:creationId xmlns:p14="http://schemas.microsoft.com/office/powerpoint/2010/main" val="2718277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BAB6BC-A648-5DDB-61AB-70853E26742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14</a:t>
            </a:fld>
            <a:endParaRPr lang="en-US" dirty="0"/>
          </a:p>
        </p:txBody>
      </p:sp>
      <p:sp>
        <p:nvSpPr>
          <p:cNvPr id="9" name="Google Shape;103;p2">
            <a:extLst>
              <a:ext uri="{FF2B5EF4-FFF2-40B4-BE49-F238E27FC236}">
                <a16:creationId xmlns:a16="http://schemas.microsoft.com/office/drawing/2014/main" id="{F7E5F626-6C33-8210-B9F9-715112B587D4}"/>
              </a:ext>
            </a:extLst>
          </p:cNvPr>
          <p:cNvSpPr/>
          <p:nvPr/>
        </p:nvSpPr>
        <p:spPr>
          <a:xfrm>
            <a:off x="0" y="689113"/>
            <a:ext cx="3319669" cy="736531"/>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0" name="Google Shape;107;p2">
            <a:extLst>
              <a:ext uri="{FF2B5EF4-FFF2-40B4-BE49-F238E27FC236}">
                <a16:creationId xmlns:a16="http://schemas.microsoft.com/office/drawing/2014/main" id="{71679280-0761-8D98-4375-C79F307F79D5}"/>
              </a:ext>
            </a:extLst>
          </p:cNvPr>
          <p:cNvSpPr txBox="1"/>
          <p:nvPr/>
        </p:nvSpPr>
        <p:spPr>
          <a:xfrm>
            <a:off x="2537" y="795788"/>
            <a:ext cx="331713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lt1"/>
                </a:solidFill>
                <a:latin typeface="Gadugi" panose="020B0502040204020203" pitchFamily="34" charset="0"/>
                <a:ea typeface="Gadugi" panose="020B0502040204020203" pitchFamily="34" charset="0"/>
                <a:sym typeface="Candara"/>
              </a:rPr>
              <a:t>Topic 2: </a:t>
            </a:r>
            <a:r>
              <a:rPr lang="en-GB" sz="2800" dirty="0">
                <a:solidFill>
                  <a:schemeClr val="lt1"/>
                </a:solidFill>
                <a:latin typeface="Gadugi" panose="020B0502040204020203" pitchFamily="34" charset="0"/>
                <a:ea typeface="Gadugi" panose="020B0502040204020203" pitchFamily="34" charset="0"/>
                <a:sym typeface="Candara"/>
              </a:rPr>
              <a:t>Measures</a:t>
            </a:r>
            <a:endParaRPr sz="1400" b="0" i="0" u="none" strike="noStrike" cap="none" dirty="0">
              <a:solidFill>
                <a:srgbClr val="000000"/>
              </a:solidFill>
              <a:latin typeface="Gadugi" panose="020B0502040204020203" pitchFamily="34" charset="0"/>
              <a:ea typeface="Gadugi" panose="020B0502040204020203" pitchFamily="34" charset="0"/>
              <a:sym typeface="Arial"/>
            </a:endParaRPr>
          </a:p>
        </p:txBody>
      </p:sp>
      <p:sp>
        <p:nvSpPr>
          <p:cNvPr id="5" name="Google Shape;105;p2">
            <a:extLst>
              <a:ext uri="{FF2B5EF4-FFF2-40B4-BE49-F238E27FC236}">
                <a16:creationId xmlns:a16="http://schemas.microsoft.com/office/drawing/2014/main" id="{4DAAF768-0445-3AF6-C3D7-034BB5FD9982}"/>
              </a:ext>
            </a:extLst>
          </p:cNvPr>
          <p:cNvSpPr txBox="1">
            <a:spLocks noGrp="1"/>
          </p:cNvSpPr>
          <p:nvPr>
            <p:ph type="body" idx="1"/>
          </p:nvPr>
        </p:nvSpPr>
        <p:spPr>
          <a:xfrm>
            <a:off x="6096000" y="1826246"/>
            <a:ext cx="5219700" cy="4064073"/>
          </a:xfrm>
          <a:prstGeom prst="rect">
            <a:avLst/>
          </a:prstGeom>
          <a:noFill/>
          <a:ln>
            <a:noFill/>
          </a:ln>
        </p:spPr>
        <p:txBody>
          <a:bodyPr spcFirstLastPara="1" wrap="square" lIns="91425" tIns="45700" rIns="91425" bIns="45700" anchor="t" anchorCtr="0">
            <a:normAutofit/>
          </a:bodyPr>
          <a:lstStyle/>
          <a:p>
            <a:pPr marL="114300" indent="0" algn="just" rtl="0">
              <a:spcBef>
                <a:spcPts val="0"/>
              </a:spcBef>
              <a:spcAft>
                <a:spcPts val="0"/>
              </a:spcAft>
              <a:buNone/>
            </a:pPr>
            <a:endParaRPr lang="en-US" sz="2000" b="0" i="0" u="none" strike="noStrike" dirty="0">
              <a:solidFill>
                <a:srgbClr val="000000"/>
              </a:solidFill>
              <a:effectLst/>
              <a:latin typeface="Arial Narrow" panose="020B0606020202030204" pitchFamily="34" charset="0"/>
            </a:endParaRPr>
          </a:p>
          <a:p>
            <a:pPr algn="just" rtl="0">
              <a:spcBef>
                <a:spcPts val="0"/>
              </a:spcBef>
              <a:spcAft>
                <a:spcPts val="0"/>
              </a:spcAft>
              <a:buFont typeface="Wingdings" panose="05000000000000000000" pitchFamily="2" charset="2"/>
              <a:buChar char="§"/>
            </a:pPr>
            <a:r>
              <a:rPr lang="en-US" sz="2000" b="1" dirty="0">
                <a:solidFill>
                  <a:srgbClr val="000000"/>
                </a:solidFill>
                <a:latin typeface="Arial Narrow" panose="020B0606020202030204" pitchFamily="34" charset="0"/>
              </a:rPr>
              <a:t>Strong passwords and the importance of these</a:t>
            </a:r>
          </a:p>
          <a:p>
            <a:pPr marL="114300" indent="0" algn="just">
              <a:buNone/>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The strength of the password is basically the amount of time it takes someone to crack it. As we know, the Internet offers many benefits as well as dangers to its user. Due to the myriads of services offered to us through the Internet, we need to make sure that the details we provide each time when creating an account for such services are protected (Secure Data Recovery webpage, n.d.). </a:t>
            </a:r>
          </a:p>
          <a:p>
            <a:pPr marL="114300" indent="0" algn="just">
              <a:buNone/>
            </a:pPr>
            <a:endParaRPr lang="en-US" sz="2000" dirty="0">
              <a:latin typeface="Arial Narrow" panose="020B0606020202030204" pitchFamily="34" charset="0"/>
              <a:ea typeface="Calibri" panose="020F0502020204030204" pitchFamily="34" charset="0"/>
              <a:cs typeface="Times New Roman" panose="02020603050405020304" pitchFamily="18" charset="0"/>
            </a:endParaRPr>
          </a:p>
          <a:p>
            <a:pPr marL="114300" indent="0" algn="just">
              <a:buNone/>
            </a:pPr>
            <a:endParaRPr lang="en-CY" sz="2000" dirty="0">
              <a:effectLst/>
              <a:latin typeface="Arial Narrow" panose="020B0606020202030204" pitchFamily="34" charset="0"/>
              <a:ea typeface="Calibri" panose="020F0502020204030204" pitchFamily="34" charset="0"/>
              <a:cs typeface="Times New Roman" panose="02020603050405020304" pitchFamily="18" charset="0"/>
            </a:endParaRPr>
          </a:p>
          <a:p>
            <a:pPr marL="114300" indent="0">
              <a:buNone/>
            </a:pPr>
            <a:endParaRPr lang="en-US" sz="2000" dirty="0">
              <a:latin typeface="Arial Narrow" panose="020B0606020202030204" pitchFamily="34" charset="0"/>
              <a:ea typeface="Candara"/>
              <a:cs typeface="Candara"/>
              <a:sym typeface="Candara"/>
            </a:endParaRPr>
          </a:p>
        </p:txBody>
      </p:sp>
      <p:pic>
        <p:nvPicPr>
          <p:cNvPr id="2" name="Online Media 1" title="Edward Snowden on Passwords: Last Week Tonight with John Oliver (HBO)">
            <a:hlinkClick r:id="" action="ppaction://media"/>
            <a:extLst>
              <a:ext uri="{FF2B5EF4-FFF2-40B4-BE49-F238E27FC236}">
                <a16:creationId xmlns:a16="http://schemas.microsoft.com/office/drawing/2014/main" id="{6BD0118E-EBAF-C841-0CB2-20E4B6AD11BB}"/>
              </a:ext>
            </a:extLst>
          </p:cNvPr>
          <p:cNvPicPr>
            <a:picLocks noRot="1" noChangeAspect="1"/>
          </p:cNvPicPr>
          <p:nvPr>
            <a:videoFile r:link="rId1"/>
          </p:nvPr>
        </p:nvPicPr>
        <p:blipFill>
          <a:blip r:embed="rId4"/>
          <a:stretch>
            <a:fillRect/>
          </a:stretch>
        </p:blipFill>
        <p:spPr>
          <a:xfrm>
            <a:off x="782782" y="2225754"/>
            <a:ext cx="4869896" cy="2751491"/>
          </a:xfrm>
          <a:prstGeom prst="rect">
            <a:avLst/>
          </a:prstGeom>
        </p:spPr>
      </p:pic>
    </p:spTree>
    <p:extLst>
      <p:ext uri="{BB962C8B-B14F-4D97-AF65-F5344CB8AC3E}">
        <p14:creationId xmlns:p14="http://schemas.microsoft.com/office/powerpoint/2010/main" val="215416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BAB6BC-A648-5DDB-61AB-70853E26742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15</a:t>
            </a:fld>
            <a:endParaRPr lang="en-US" dirty="0"/>
          </a:p>
        </p:txBody>
      </p:sp>
      <p:sp>
        <p:nvSpPr>
          <p:cNvPr id="9" name="Google Shape;103;p2">
            <a:extLst>
              <a:ext uri="{FF2B5EF4-FFF2-40B4-BE49-F238E27FC236}">
                <a16:creationId xmlns:a16="http://schemas.microsoft.com/office/drawing/2014/main" id="{F7E5F626-6C33-8210-B9F9-715112B587D4}"/>
              </a:ext>
            </a:extLst>
          </p:cNvPr>
          <p:cNvSpPr/>
          <p:nvPr/>
        </p:nvSpPr>
        <p:spPr>
          <a:xfrm>
            <a:off x="0" y="689113"/>
            <a:ext cx="3319669" cy="736531"/>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0" name="Google Shape;107;p2">
            <a:extLst>
              <a:ext uri="{FF2B5EF4-FFF2-40B4-BE49-F238E27FC236}">
                <a16:creationId xmlns:a16="http://schemas.microsoft.com/office/drawing/2014/main" id="{71679280-0761-8D98-4375-C79F307F79D5}"/>
              </a:ext>
            </a:extLst>
          </p:cNvPr>
          <p:cNvSpPr txBox="1"/>
          <p:nvPr/>
        </p:nvSpPr>
        <p:spPr>
          <a:xfrm>
            <a:off x="2537" y="795788"/>
            <a:ext cx="331713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lt1"/>
                </a:solidFill>
                <a:latin typeface="Gadugi" panose="020B0502040204020203" pitchFamily="34" charset="0"/>
                <a:ea typeface="Gadugi" panose="020B0502040204020203" pitchFamily="34" charset="0"/>
                <a:sym typeface="Candara"/>
              </a:rPr>
              <a:t>Topic 2: </a:t>
            </a:r>
            <a:r>
              <a:rPr lang="en-GB" sz="2800" dirty="0">
                <a:solidFill>
                  <a:schemeClr val="lt1"/>
                </a:solidFill>
                <a:latin typeface="Gadugi" panose="020B0502040204020203" pitchFamily="34" charset="0"/>
                <a:ea typeface="Gadugi" panose="020B0502040204020203" pitchFamily="34" charset="0"/>
                <a:sym typeface="Candara"/>
              </a:rPr>
              <a:t>Measures</a:t>
            </a:r>
            <a:endParaRPr sz="1400" b="0" i="0" u="none" strike="noStrike" cap="none" dirty="0">
              <a:solidFill>
                <a:srgbClr val="000000"/>
              </a:solidFill>
              <a:latin typeface="Gadugi" panose="020B0502040204020203" pitchFamily="34" charset="0"/>
              <a:ea typeface="Gadugi" panose="020B0502040204020203" pitchFamily="34" charset="0"/>
              <a:sym typeface="Arial"/>
            </a:endParaRPr>
          </a:p>
        </p:txBody>
      </p:sp>
      <p:sp>
        <p:nvSpPr>
          <p:cNvPr id="5" name="Google Shape;105;p2">
            <a:extLst>
              <a:ext uri="{FF2B5EF4-FFF2-40B4-BE49-F238E27FC236}">
                <a16:creationId xmlns:a16="http://schemas.microsoft.com/office/drawing/2014/main" id="{4DAAF768-0445-3AF6-C3D7-034BB5FD9982}"/>
              </a:ext>
            </a:extLst>
          </p:cNvPr>
          <p:cNvSpPr txBox="1">
            <a:spLocks noGrp="1"/>
          </p:cNvSpPr>
          <p:nvPr>
            <p:ph type="body" idx="1"/>
          </p:nvPr>
        </p:nvSpPr>
        <p:spPr>
          <a:xfrm>
            <a:off x="468284" y="1652699"/>
            <a:ext cx="11049000" cy="4064073"/>
          </a:xfrm>
          <a:prstGeom prst="rect">
            <a:avLst/>
          </a:prstGeom>
          <a:noFill/>
          <a:ln>
            <a:noFill/>
          </a:ln>
        </p:spPr>
        <p:txBody>
          <a:bodyPr spcFirstLastPara="1" wrap="square" lIns="91425" tIns="45700" rIns="91425" bIns="45700" anchor="t" anchorCtr="0">
            <a:normAutofit/>
          </a:bodyPr>
          <a:lstStyle/>
          <a:p>
            <a:pPr marL="114300" indent="0" algn="just" rtl="0">
              <a:spcBef>
                <a:spcPts val="0"/>
              </a:spcBef>
              <a:spcAft>
                <a:spcPts val="0"/>
              </a:spcAft>
              <a:buNone/>
            </a:pPr>
            <a:endParaRPr lang="en-US" sz="2000" b="0" i="0" u="none" strike="noStrike" dirty="0">
              <a:solidFill>
                <a:srgbClr val="000000"/>
              </a:solidFill>
              <a:effectLst/>
              <a:latin typeface="Arial Narrow" panose="020B0606020202030204" pitchFamily="34" charset="0"/>
            </a:endParaRPr>
          </a:p>
          <a:p>
            <a:pPr algn="just" rtl="0">
              <a:spcBef>
                <a:spcPts val="0"/>
              </a:spcBef>
              <a:spcAft>
                <a:spcPts val="0"/>
              </a:spcAft>
              <a:buFont typeface="Wingdings" panose="05000000000000000000" pitchFamily="2" charset="2"/>
              <a:buChar char="§"/>
            </a:pPr>
            <a:r>
              <a:rPr lang="en-US" sz="2000" b="1" dirty="0">
                <a:solidFill>
                  <a:srgbClr val="000000"/>
                </a:solidFill>
                <a:latin typeface="Arial Narrow" panose="020B0606020202030204" pitchFamily="34" charset="0"/>
              </a:rPr>
              <a:t>How to create strong passwords: (</a:t>
            </a:r>
            <a:r>
              <a:rPr lang="en-US" sz="2000" b="1" dirty="0" err="1">
                <a:solidFill>
                  <a:srgbClr val="000000"/>
                </a:solidFill>
                <a:latin typeface="Arial Narrow" panose="020B0606020202030204" pitchFamily="34" charset="0"/>
              </a:rPr>
              <a:t>GCFGlobal</a:t>
            </a:r>
            <a:r>
              <a:rPr lang="en-US" sz="2000" b="1" dirty="0">
                <a:solidFill>
                  <a:srgbClr val="000000"/>
                </a:solidFill>
                <a:latin typeface="Arial Narrow" panose="020B0606020202030204" pitchFamily="34" charset="0"/>
              </a:rPr>
              <a:t> Website)</a:t>
            </a:r>
          </a:p>
          <a:p>
            <a:pPr marL="114300" indent="0" algn="just" rtl="0">
              <a:spcBef>
                <a:spcPts val="0"/>
              </a:spcBef>
              <a:spcAft>
                <a:spcPts val="0"/>
              </a:spcAft>
              <a:buNone/>
            </a:pPr>
            <a:endParaRPr lang="en-US" sz="2000" b="1"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marL="571500" indent="-457200" algn="just" fontAlgn="base">
              <a:buAutoNum type="arabicParenR"/>
            </a:pPr>
            <a:r>
              <a:rPr lang="en-US" sz="2000" i="0" dirty="0">
                <a:solidFill>
                  <a:schemeClr val="tx1"/>
                </a:solidFill>
                <a:effectLst/>
                <a:latin typeface="Arial Narrow" panose="020B0606020202030204" pitchFamily="34" charset="0"/>
              </a:rPr>
              <a:t>Never use personal information</a:t>
            </a:r>
          </a:p>
          <a:p>
            <a:pPr marL="571500" indent="-457200" algn="just" fontAlgn="base">
              <a:buAutoNum type="arabicParenR"/>
            </a:pPr>
            <a:r>
              <a:rPr lang="en-US" sz="2000" i="0" dirty="0">
                <a:solidFill>
                  <a:schemeClr val="tx1"/>
                </a:solidFill>
                <a:effectLst/>
                <a:latin typeface="Arial Narrow" panose="020B0606020202030204" pitchFamily="34" charset="0"/>
              </a:rPr>
              <a:t>Use a longer password. Your password should be at least six characters long, although for extra security it should be even longer.</a:t>
            </a:r>
          </a:p>
          <a:p>
            <a:pPr marL="571500" indent="-457200" algn="just" fontAlgn="base">
              <a:buAutoNum type="arabicParenR"/>
            </a:pPr>
            <a:r>
              <a:rPr lang="en-US" sz="2000" i="0" dirty="0">
                <a:solidFill>
                  <a:schemeClr val="tx1"/>
                </a:solidFill>
                <a:effectLst/>
                <a:latin typeface="Arial Narrow" panose="020B0606020202030204" pitchFamily="34" charset="0"/>
              </a:rPr>
              <a:t>Don't use the same password for each account. </a:t>
            </a:r>
          </a:p>
          <a:p>
            <a:pPr marL="571500" indent="-457200" algn="just" fontAlgn="base">
              <a:buAutoNum type="arabicParenR"/>
            </a:pPr>
            <a:r>
              <a:rPr lang="en-US" sz="2000" i="0" dirty="0">
                <a:solidFill>
                  <a:schemeClr val="tx1"/>
                </a:solidFill>
                <a:effectLst/>
                <a:latin typeface="Arial Narrow" panose="020B0606020202030204" pitchFamily="34" charset="0"/>
              </a:rPr>
              <a:t>Try to include numbers, symbols, and both uppercase and lowercase letters.</a:t>
            </a:r>
          </a:p>
          <a:p>
            <a:pPr marL="571500" indent="-457200" algn="just" fontAlgn="base">
              <a:buAutoNum type="arabicParenR"/>
            </a:pPr>
            <a:r>
              <a:rPr lang="en-US" sz="2000" i="0" dirty="0">
                <a:solidFill>
                  <a:schemeClr val="tx1"/>
                </a:solidFill>
                <a:effectLst/>
                <a:latin typeface="Arial Narrow" panose="020B0606020202030204" pitchFamily="34" charset="0"/>
              </a:rPr>
              <a:t>Avoid using words that can be found in the dictionary. For example, swimming1 would be a weak password.</a:t>
            </a:r>
          </a:p>
          <a:p>
            <a:pPr marL="571500" indent="-457200" algn="just" fontAlgn="base">
              <a:buAutoNum type="arabicParenR"/>
            </a:pPr>
            <a:r>
              <a:rPr lang="en-US" sz="2000" i="0" dirty="0">
                <a:solidFill>
                  <a:schemeClr val="tx1"/>
                </a:solidFill>
                <a:effectLst/>
                <a:latin typeface="Arial Narrow" panose="020B0606020202030204" pitchFamily="34" charset="0"/>
              </a:rPr>
              <a:t>Random passwords are the strongest. If you're having trouble creating one, you can use a </a:t>
            </a:r>
            <a:r>
              <a:rPr lang="en-US" sz="2000" i="0" u="none" strike="noStrike" dirty="0">
                <a:solidFill>
                  <a:schemeClr val="tx1"/>
                </a:solidFill>
                <a:effectLst/>
                <a:latin typeface="Arial Narrow" panose="020B0606020202030204" pitchFamily="34" charset="0"/>
              </a:rPr>
              <a:t>password generator</a:t>
            </a:r>
            <a:r>
              <a:rPr lang="en-US" sz="2000" i="0" dirty="0">
                <a:solidFill>
                  <a:schemeClr val="tx1"/>
                </a:solidFill>
                <a:effectLst/>
                <a:latin typeface="Arial Narrow" panose="020B0606020202030204" pitchFamily="34" charset="0"/>
              </a:rPr>
              <a:t> instead.</a:t>
            </a:r>
          </a:p>
          <a:p>
            <a:pPr marL="114300" indent="0" algn="just">
              <a:buNone/>
            </a:pPr>
            <a:endParaRPr lang="en-US" sz="2000" dirty="0">
              <a:latin typeface="Arial Narrow" panose="020B0606020202030204" pitchFamily="34" charset="0"/>
              <a:ea typeface="Calibri" panose="020F0502020204030204" pitchFamily="34" charset="0"/>
              <a:cs typeface="Times New Roman" panose="02020603050405020304" pitchFamily="18" charset="0"/>
            </a:endParaRPr>
          </a:p>
          <a:p>
            <a:pPr marL="114300" indent="0" algn="just">
              <a:buNone/>
            </a:pPr>
            <a:endParaRPr lang="en-CY" sz="2000" dirty="0">
              <a:effectLst/>
              <a:latin typeface="Arial Narrow" panose="020B0606020202030204" pitchFamily="34" charset="0"/>
              <a:ea typeface="Calibri" panose="020F0502020204030204" pitchFamily="34" charset="0"/>
              <a:cs typeface="Times New Roman" panose="02020603050405020304" pitchFamily="18" charset="0"/>
            </a:endParaRPr>
          </a:p>
          <a:p>
            <a:pPr marL="114300" indent="0">
              <a:buNone/>
            </a:pPr>
            <a:endParaRPr lang="en-US" sz="2000" dirty="0">
              <a:latin typeface="Arial Narrow" panose="020B0606020202030204" pitchFamily="34" charset="0"/>
              <a:ea typeface="Candara"/>
              <a:cs typeface="Candara"/>
              <a:sym typeface="Candara"/>
            </a:endParaRPr>
          </a:p>
        </p:txBody>
      </p:sp>
    </p:spTree>
    <p:extLst>
      <p:ext uri="{BB962C8B-B14F-4D97-AF65-F5344CB8AC3E}">
        <p14:creationId xmlns:p14="http://schemas.microsoft.com/office/powerpoint/2010/main" val="534022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BAB6BC-A648-5DDB-61AB-70853E26742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16</a:t>
            </a:fld>
            <a:endParaRPr lang="en-US" dirty="0"/>
          </a:p>
        </p:txBody>
      </p:sp>
      <p:sp>
        <p:nvSpPr>
          <p:cNvPr id="9" name="Google Shape;103;p2">
            <a:extLst>
              <a:ext uri="{FF2B5EF4-FFF2-40B4-BE49-F238E27FC236}">
                <a16:creationId xmlns:a16="http://schemas.microsoft.com/office/drawing/2014/main" id="{F7E5F626-6C33-8210-B9F9-715112B587D4}"/>
              </a:ext>
            </a:extLst>
          </p:cNvPr>
          <p:cNvSpPr/>
          <p:nvPr/>
        </p:nvSpPr>
        <p:spPr>
          <a:xfrm>
            <a:off x="0" y="689113"/>
            <a:ext cx="3319669" cy="736531"/>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0" name="Google Shape;107;p2">
            <a:extLst>
              <a:ext uri="{FF2B5EF4-FFF2-40B4-BE49-F238E27FC236}">
                <a16:creationId xmlns:a16="http://schemas.microsoft.com/office/drawing/2014/main" id="{71679280-0761-8D98-4375-C79F307F79D5}"/>
              </a:ext>
            </a:extLst>
          </p:cNvPr>
          <p:cNvSpPr txBox="1"/>
          <p:nvPr/>
        </p:nvSpPr>
        <p:spPr>
          <a:xfrm>
            <a:off x="2537" y="795788"/>
            <a:ext cx="331713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lt1"/>
                </a:solidFill>
                <a:latin typeface="Gadugi" panose="020B0502040204020203" pitchFamily="34" charset="0"/>
                <a:ea typeface="Gadugi" panose="020B0502040204020203" pitchFamily="34" charset="0"/>
                <a:sym typeface="Candara"/>
              </a:rPr>
              <a:t>Topic 2: </a:t>
            </a:r>
            <a:r>
              <a:rPr lang="en-GB" sz="2800" dirty="0">
                <a:solidFill>
                  <a:schemeClr val="lt1"/>
                </a:solidFill>
                <a:latin typeface="Gadugi" panose="020B0502040204020203" pitchFamily="34" charset="0"/>
                <a:ea typeface="Gadugi" panose="020B0502040204020203" pitchFamily="34" charset="0"/>
                <a:sym typeface="Candara"/>
              </a:rPr>
              <a:t>Measures</a:t>
            </a:r>
            <a:endParaRPr sz="1400" b="0" i="0" u="none" strike="noStrike" cap="none" dirty="0">
              <a:solidFill>
                <a:srgbClr val="000000"/>
              </a:solidFill>
              <a:latin typeface="Gadugi" panose="020B0502040204020203" pitchFamily="34" charset="0"/>
              <a:ea typeface="Gadugi" panose="020B0502040204020203" pitchFamily="34" charset="0"/>
              <a:sym typeface="Arial"/>
            </a:endParaRPr>
          </a:p>
        </p:txBody>
      </p:sp>
      <p:sp>
        <p:nvSpPr>
          <p:cNvPr id="5" name="Google Shape;105;p2">
            <a:extLst>
              <a:ext uri="{FF2B5EF4-FFF2-40B4-BE49-F238E27FC236}">
                <a16:creationId xmlns:a16="http://schemas.microsoft.com/office/drawing/2014/main" id="{0359E141-7A38-83A7-17C8-5A83852197E2}"/>
              </a:ext>
            </a:extLst>
          </p:cNvPr>
          <p:cNvSpPr txBox="1">
            <a:spLocks noGrp="1"/>
          </p:cNvSpPr>
          <p:nvPr>
            <p:ph type="body" idx="1"/>
          </p:nvPr>
        </p:nvSpPr>
        <p:spPr>
          <a:xfrm>
            <a:off x="6096000" y="1580919"/>
            <a:ext cx="5219700" cy="4351529"/>
          </a:xfrm>
          <a:prstGeom prst="rect">
            <a:avLst/>
          </a:prstGeom>
          <a:noFill/>
          <a:ln>
            <a:noFill/>
          </a:ln>
        </p:spPr>
        <p:txBody>
          <a:bodyPr spcFirstLastPara="1" wrap="square" lIns="91425" tIns="45700" rIns="91425" bIns="45700" anchor="t" anchorCtr="0">
            <a:normAutofit/>
          </a:bodyPr>
          <a:lstStyle/>
          <a:p>
            <a:pPr marL="114300" indent="0" algn="just" rtl="0">
              <a:spcBef>
                <a:spcPts val="0"/>
              </a:spcBef>
              <a:spcAft>
                <a:spcPts val="0"/>
              </a:spcAft>
              <a:buNone/>
            </a:pPr>
            <a:endParaRPr lang="en-US" sz="2000" b="0" i="0" u="none" strike="noStrike" dirty="0">
              <a:solidFill>
                <a:srgbClr val="000000"/>
              </a:solidFill>
              <a:effectLst/>
              <a:latin typeface="Arial Narrow" panose="020B0606020202030204" pitchFamily="34" charset="0"/>
            </a:endParaRPr>
          </a:p>
          <a:p>
            <a:pPr algn="just" rtl="0">
              <a:spcBef>
                <a:spcPts val="0"/>
              </a:spcBef>
              <a:spcAft>
                <a:spcPts val="0"/>
              </a:spcAft>
              <a:buFont typeface="Wingdings" panose="05000000000000000000" pitchFamily="2" charset="2"/>
              <a:buChar char="§"/>
            </a:pPr>
            <a:r>
              <a:rPr lang="en-US" sz="2000" b="1" dirty="0">
                <a:solidFill>
                  <a:srgbClr val="000000"/>
                </a:solidFill>
                <a:latin typeface="Arial Narrow" panose="020B0606020202030204" pitchFamily="34" charset="0"/>
              </a:rPr>
              <a:t>Antimalware software and the importance of this</a:t>
            </a:r>
          </a:p>
          <a:p>
            <a:pPr marL="114300" indent="0" algn="just">
              <a:buNone/>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Antimalware Software is the program responsible for protecting our devices from malicious software. Malicious software is any program which looks for vulnerabilities in systems and depending on their intention perform a series of damaging for the systems and its users’ action. Good common practices include:</a:t>
            </a:r>
            <a:endParaRPr lang="es-ES" sz="20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buFontTx/>
              <a:buChar char="-"/>
            </a:pPr>
            <a:r>
              <a:rPr lang="es-ES" sz="2000" dirty="0" err="1">
                <a:effectLst/>
                <a:latin typeface="Arial Narrow" panose="020B0606020202030204" pitchFamily="34" charset="0"/>
                <a:ea typeface="Calibri" panose="020F0502020204030204" pitchFamily="34" charset="0"/>
                <a:cs typeface="Times New Roman" panose="02020603050405020304" pitchFamily="18" charset="0"/>
              </a:rPr>
              <a:t>Scan</a:t>
            </a:r>
            <a:r>
              <a:rPr lang="es-ES" sz="2000" dirty="0">
                <a:effectLst/>
                <a:latin typeface="Arial Narrow" panose="020B0606020202030204" pitchFamily="34" charset="0"/>
                <a:ea typeface="Calibri" panose="020F0502020204030204" pitchFamily="34" charset="0"/>
                <a:cs typeface="Times New Roman" panose="02020603050405020304" pitchFamily="18" charset="0"/>
              </a:rPr>
              <a:t> </a:t>
            </a:r>
            <a:r>
              <a:rPr lang="es-ES" sz="2000" dirty="0" err="1">
                <a:effectLst/>
                <a:latin typeface="Arial Narrow" panose="020B0606020202030204" pitchFamily="34" charset="0"/>
                <a:ea typeface="Calibri" panose="020F0502020204030204" pitchFamily="34" charset="0"/>
                <a:cs typeface="Times New Roman" panose="02020603050405020304" pitchFamily="18" charset="0"/>
              </a:rPr>
              <a:t>downloaded</a:t>
            </a:r>
            <a:r>
              <a:rPr lang="es-ES" sz="2000" dirty="0">
                <a:effectLst/>
                <a:latin typeface="Arial Narrow" panose="020B0606020202030204" pitchFamily="34" charset="0"/>
                <a:ea typeface="Calibri" panose="020F0502020204030204" pitchFamily="34" charset="0"/>
                <a:cs typeface="Times New Roman" panose="02020603050405020304" pitchFamily="18" charset="0"/>
              </a:rPr>
              <a:t> files</a:t>
            </a:r>
          </a:p>
          <a:p>
            <a:pPr algn="just">
              <a:buFontTx/>
              <a:buChar char="-"/>
            </a:pPr>
            <a:r>
              <a:rPr lang="es-ES" sz="2000" dirty="0" err="1">
                <a:effectLst/>
                <a:latin typeface="Arial Narrow" panose="020B0606020202030204" pitchFamily="34" charset="0"/>
                <a:ea typeface="Calibri" panose="020F0502020204030204" pitchFamily="34" charset="0"/>
                <a:cs typeface="Times New Roman" panose="02020603050405020304" pitchFamily="18" charset="0"/>
              </a:rPr>
              <a:t>Scan</a:t>
            </a:r>
            <a:r>
              <a:rPr lang="es-ES" sz="2000" dirty="0">
                <a:effectLst/>
                <a:latin typeface="Arial Narrow" panose="020B0606020202030204" pitchFamily="34" charset="0"/>
                <a:ea typeface="Calibri" panose="020F0502020204030204" pitchFamily="34" charset="0"/>
                <a:cs typeface="Times New Roman" panose="02020603050405020304" pitchFamily="18" charset="0"/>
              </a:rPr>
              <a:t> </a:t>
            </a:r>
            <a:r>
              <a:rPr lang="es-ES" sz="2000" dirty="0" err="1">
                <a:effectLst/>
                <a:latin typeface="Arial Narrow" panose="020B0606020202030204" pitchFamily="34" charset="0"/>
                <a:ea typeface="Calibri" panose="020F0502020204030204" pitchFamily="34" charset="0"/>
                <a:cs typeface="Times New Roman" panose="02020603050405020304" pitchFamily="18" charset="0"/>
              </a:rPr>
              <a:t>newly</a:t>
            </a:r>
            <a:r>
              <a:rPr lang="es-ES" sz="2000" dirty="0">
                <a:effectLst/>
                <a:latin typeface="Arial Narrow" panose="020B0606020202030204" pitchFamily="34" charset="0"/>
                <a:ea typeface="Calibri" panose="020F0502020204030204" pitchFamily="34" charset="0"/>
                <a:cs typeface="Times New Roman" panose="02020603050405020304" pitchFamily="18" charset="0"/>
              </a:rPr>
              <a:t> </a:t>
            </a:r>
            <a:r>
              <a:rPr lang="es-ES" sz="2000" dirty="0" err="1">
                <a:effectLst/>
                <a:latin typeface="Arial Narrow" panose="020B0606020202030204" pitchFamily="34" charset="0"/>
                <a:ea typeface="Calibri" panose="020F0502020204030204" pitchFamily="34" charset="0"/>
                <a:cs typeface="Times New Roman" panose="02020603050405020304" pitchFamily="18" charset="0"/>
              </a:rPr>
              <a:t>connected</a:t>
            </a:r>
            <a:r>
              <a:rPr lang="es-ES" sz="2000" dirty="0">
                <a:effectLst/>
                <a:latin typeface="Arial Narrow" panose="020B0606020202030204" pitchFamily="34" charset="0"/>
                <a:ea typeface="Calibri" panose="020F0502020204030204" pitchFamily="34" charset="0"/>
                <a:cs typeface="Times New Roman" panose="02020603050405020304" pitchFamily="18" charset="0"/>
              </a:rPr>
              <a:t> </a:t>
            </a:r>
            <a:r>
              <a:rPr lang="es-ES" sz="2000" dirty="0" err="1">
                <a:effectLst/>
                <a:latin typeface="Arial Narrow" panose="020B0606020202030204" pitchFamily="34" charset="0"/>
                <a:ea typeface="Calibri" panose="020F0502020204030204" pitchFamily="34" charset="0"/>
                <a:cs typeface="Times New Roman" panose="02020603050405020304" pitchFamily="18" charset="0"/>
              </a:rPr>
              <a:t>storage</a:t>
            </a:r>
            <a:r>
              <a:rPr lang="es-ES" sz="2000" dirty="0">
                <a:effectLst/>
                <a:latin typeface="Arial Narrow" panose="020B0606020202030204" pitchFamily="34" charset="0"/>
                <a:ea typeface="Calibri" panose="020F0502020204030204" pitchFamily="34" charset="0"/>
                <a:cs typeface="Times New Roman" panose="02020603050405020304" pitchFamily="18" charset="0"/>
              </a:rPr>
              <a:t> </a:t>
            </a:r>
            <a:r>
              <a:rPr lang="es-ES" sz="2000" dirty="0" err="1">
                <a:effectLst/>
                <a:latin typeface="Arial Narrow" panose="020B0606020202030204" pitchFamily="34" charset="0"/>
                <a:ea typeface="Calibri" panose="020F0502020204030204" pitchFamily="34" charset="0"/>
                <a:cs typeface="Times New Roman" panose="02020603050405020304" pitchFamily="18" charset="0"/>
              </a:rPr>
              <a:t>devices</a:t>
            </a:r>
            <a:r>
              <a:rPr lang="es-ES" sz="2000" dirty="0">
                <a:effectLst/>
                <a:latin typeface="Arial Narrow" panose="020B0606020202030204" pitchFamily="34" charset="0"/>
                <a:ea typeface="Calibri" panose="020F0502020204030204" pitchFamily="34" charset="0"/>
                <a:cs typeface="Times New Roman" panose="02020603050405020304" pitchFamily="18" charset="0"/>
              </a:rPr>
              <a:t> </a:t>
            </a:r>
          </a:p>
          <a:p>
            <a:pPr algn="just">
              <a:buFontTx/>
              <a:buChar char="-"/>
            </a:pPr>
            <a:r>
              <a:rPr lang="es-ES" sz="2000" dirty="0">
                <a:effectLst/>
                <a:latin typeface="Arial Narrow" panose="020B0606020202030204" pitchFamily="34" charset="0"/>
                <a:ea typeface="Calibri" panose="020F0502020204030204" pitchFamily="34" charset="0"/>
                <a:cs typeface="Times New Roman" panose="02020603050405020304" pitchFamily="18" charset="0"/>
              </a:rPr>
              <a:t>Run regular </a:t>
            </a:r>
            <a:r>
              <a:rPr lang="es-ES" sz="2000" dirty="0" err="1">
                <a:effectLst/>
                <a:latin typeface="Arial Narrow" panose="020B0606020202030204" pitchFamily="34" charset="0"/>
                <a:ea typeface="Calibri" panose="020F0502020204030204" pitchFamily="34" charset="0"/>
                <a:cs typeface="Times New Roman" panose="02020603050405020304" pitchFamily="18" charset="0"/>
              </a:rPr>
              <a:t>system</a:t>
            </a:r>
            <a:r>
              <a:rPr lang="es-ES" sz="2000" dirty="0">
                <a:effectLst/>
                <a:latin typeface="Arial Narrow" panose="020B0606020202030204" pitchFamily="34" charset="0"/>
                <a:ea typeface="Calibri" panose="020F0502020204030204" pitchFamily="34" charset="0"/>
                <a:cs typeface="Times New Roman" panose="02020603050405020304" pitchFamily="18" charset="0"/>
              </a:rPr>
              <a:t> </a:t>
            </a:r>
            <a:r>
              <a:rPr lang="es-ES" sz="2000" dirty="0" err="1">
                <a:effectLst/>
                <a:latin typeface="Arial Narrow" panose="020B0606020202030204" pitchFamily="34" charset="0"/>
                <a:ea typeface="Calibri" panose="020F0502020204030204" pitchFamily="34" charset="0"/>
                <a:cs typeface="Times New Roman" panose="02020603050405020304" pitchFamily="18" charset="0"/>
              </a:rPr>
              <a:t>scans</a:t>
            </a:r>
            <a:r>
              <a:rPr lang="es-ES" sz="20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2000" dirty="0">
              <a:latin typeface="Arial Narrow" panose="020B0606020202030204" pitchFamily="34" charset="0"/>
              <a:ea typeface="Calibri" panose="020F0502020204030204" pitchFamily="34" charset="0"/>
              <a:cs typeface="Times New Roman" panose="02020603050405020304" pitchFamily="18" charset="0"/>
            </a:endParaRPr>
          </a:p>
          <a:p>
            <a:pPr marL="114300" indent="0" algn="just">
              <a:buNone/>
            </a:pPr>
            <a:endParaRPr lang="en-CY" sz="2000" dirty="0">
              <a:effectLst/>
              <a:latin typeface="Arial Narrow" panose="020B0606020202030204" pitchFamily="34" charset="0"/>
              <a:ea typeface="Calibri" panose="020F0502020204030204" pitchFamily="34" charset="0"/>
              <a:cs typeface="Times New Roman" panose="02020603050405020304" pitchFamily="18" charset="0"/>
            </a:endParaRPr>
          </a:p>
          <a:p>
            <a:pPr marL="114300" indent="0">
              <a:buNone/>
            </a:pPr>
            <a:endParaRPr lang="en-US" sz="2000" dirty="0">
              <a:latin typeface="Arial Narrow" panose="020B0606020202030204" pitchFamily="34" charset="0"/>
              <a:ea typeface="Candara"/>
              <a:cs typeface="Candara"/>
              <a:sym typeface="Candara"/>
            </a:endParaRPr>
          </a:p>
        </p:txBody>
      </p:sp>
      <p:pic>
        <p:nvPicPr>
          <p:cNvPr id="2" name="Online Media 1" title="How Does Antivirus and Antimalware Software Work?">
            <a:hlinkClick r:id="" action="ppaction://media"/>
            <a:extLst>
              <a:ext uri="{FF2B5EF4-FFF2-40B4-BE49-F238E27FC236}">
                <a16:creationId xmlns:a16="http://schemas.microsoft.com/office/drawing/2014/main" id="{3DF8588F-D94A-2D73-7D81-9C4261C288F9}"/>
              </a:ext>
            </a:extLst>
          </p:cNvPr>
          <p:cNvPicPr>
            <a:picLocks noRot="1" noChangeAspect="1"/>
          </p:cNvPicPr>
          <p:nvPr>
            <a:videoFile r:link="rId1"/>
          </p:nvPr>
        </p:nvPicPr>
        <p:blipFill>
          <a:blip r:embed="rId4"/>
          <a:stretch>
            <a:fillRect/>
          </a:stretch>
        </p:blipFill>
        <p:spPr>
          <a:xfrm>
            <a:off x="864185" y="2432130"/>
            <a:ext cx="4688681" cy="2649105"/>
          </a:xfrm>
          <a:prstGeom prst="rect">
            <a:avLst/>
          </a:prstGeom>
        </p:spPr>
      </p:pic>
    </p:spTree>
    <p:extLst>
      <p:ext uri="{BB962C8B-B14F-4D97-AF65-F5344CB8AC3E}">
        <p14:creationId xmlns:p14="http://schemas.microsoft.com/office/powerpoint/2010/main" val="238398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BAB6BC-A648-5DDB-61AB-70853E26742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17</a:t>
            </a:fld>
            <a:endParaRPr lang="en-US" dirty="0"/>
          </a:p>
        </p:txBody>
      </p:sp>
      <p:sp>
        <p:nvSpPr>
          <p:cNvPr id="9" name="Google Shape;103;p2">
            <a:extLst>
              <a:ext uri="{FF2B5EF4-FFF2-40B4-BE49-F238E27FC236}">
                <a16:creationId xmlns:a16="http://schemas.microsoft.com/office/drawing/2014/main" id="{F7E5F626-6C33-8210-B9F9-715112B587D4}"/>
              </a:ext>
            </a:extLst>
          </p:cNvPr>
          <p:cNvSpPr/>
          <p:nvPr/>
        </p:nvSpPr>
        <p:spPr>
          <a:xfrm>
            <a:off x="0" y="689113"/>
            <a:ext cx="3319669" cy="736531"/>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0" name="Google Shape;107;p2">
            <a:extLst>
              <a:ext uri="{FF2B5EF4-FFF2-40B4-BE49-F238E27FC236}">
                <a16:creationId xmlns:a16="http://schemas.microsoft.com/office/drawing/2014/main" id="{71679280-0761-8D98-4375-C79F307F79D5}"/>
              </a:ext>
            </a:extLst>
          </p:cNvPr>
          <p:cNvSpPr txBox="1"/>
          <p:nvPr/>
        </p:nvSpPr>
        <p:spPr>
          <a:xfrm>
            <a:off x="2537" y="795788"/>
            <a:ext cx="331713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lt1"/>
                </a:solidFill>
                <a:latin typeface="Gadugi" panose="020B0502040204020203" pitchFamily="34" charset="0"/>
                <a:ea typeface="Gadugi" panose="020B0502040204020203" pitchFamily="34" charset="0"/>
                <a:sym typeface="Candara"/>
              </a:rPr>
              <a:t>Topic 2: </a:t>
            </a:r>
            <a:r>
              <a:rPr lang="en-GB" sz="2800" dirty="0">
                <a:solidFill>
                  <a:schemeClr val="lt1"/>
                </a:solidFill>
                <a:latin typeface="Gadugi" panose="020B0502040204020203" pitchFamily="34" charset="0"/>
                <a:ea typeface="Gadugi" panose="020B0502040204020203" pitchFamily="34" charset="0"/>
                <a:sym typeface="Candara"/>
              </a:rPr>
              <a:t>Measures</a:t>
            </a:r>
            <a:endParaRPr sz="1400" b="0" i="0" u="none" strike="noStrike" cap="none" dirty="0">
              <a:solidFill>
                <a:srgbClr val="000000"/>
              </a:solidFill>
              <a:latin typeface="Gadugi" panose="020B0502040204020203" pitchFamily="34" charset="0"/>
              <a:ea typeface="Gadugi" panose="020B0502040204020203" pitchFamily="34" charset="0"/>
              <a:sym typeface="Arial"/>
            </a:endParaRPr>
          </a:p>
        </p:txBody>
      </p:sp>
      <p:sp>
        <p:nvSpPr>
          <p:cNvPr id="5" name="Google Shape;105;p2">
            <a:extLst>
              <a:ext uri="{FF2B5EF4-FFF2-40B4-BE49-F238E27FC236}">
                <a16:creationId xmlns:a16="http://schemas.microsoft.com/office/drawing/2014/main" id="{4DAAF768-0445-3AF6-C3D7-034BB5FD9982}"/>
              </a:ext>
            </a:extLst>
          </p:cNvPr>
          <p:cNvSpPr txBox="1">
            <a:spLocks noGrp="1"/>
          </p:cNvSpPr>
          <p:nvPr>
            <p:ph type="body" idx="1"/>
          </p:nvPr>
        </p:nvSpPr>
        <p:spPr>
          <a:xfrm>
            <a:off x="571500" y="1652699"/>
            <a:ext cx="11049000" cy="4064073"/>
          </a:xfrm>
          <a:prstGeom prst="rect">
            <a:avLst/>
          </a:prstGeom>
          <a:noFill/>
          <a:ln>
            <a:noFill/>
          </a:ln>
        </p:spPr>
        <p:txBody>
          <a:bodyPr spcFirstLastPara="1" wrap="square" lIns="91425" tIns="45700" rIns="91425" bIns="45700" anchor="t" anchorCtr="0">
            <a:normAutofit/>
          </a:bodyPr>
          <a:lstStyle/>
          <a:p>
            <a:pPr marL="114300" indent="0" algn="just" rtl="0">
              <a:spcBef>
                <a:spcPts val="0"/>
              </a:spcBef>
              <a:spcAft>
                <a:spcPts val="0"/>
              </a:spcAft>
              <a:buNone/>
            </a:pPr>
            <a:endParaRPr lang="en-US" sz="2000" b="0" i="0" u="none" strike="noStrike" dirty="0">
              <a:solidFill>
                <a:srgbClr val="000000"/>
              </a:solidFill>
              <a:effectLst/>
              <a:latin typeface="Arial Narrow" panose="020B0606020202030204" pitchFamily="34" charset="0"/>
            </a:endParaRPr>
          </a:p>
          <a:p>
            <a:pPr algn="just" rtl="0">
              <a:spcBef>
                <a:spcPts val="0"/>
              </a:spcBef>
              <a:spcAft>
                <a:spcPts val="0"/>
              </a:spcAft>
              <a:buFont typeface="Wingdings" panose="05000000000000000000" pitchFamily="2" charset="2"/>
              <a:buChar char="§"/>
            </a:pPr>
            <a:r>
              <a:rPr lang="en-US" sz="2000" b="1" dirty="0">
                <a:solidFill>
                  <a:srgbClr val="000000"/>
                </a:solidFill>
                <a:latin typeface="Arial Narrow" panose="020B0606020202030204" pitchFamily="34" charset="0"/>
              </a:rPr>
              <a:t>How to install an antimalware in the computer: (Microsoft’s Support Website)</a:t>
            </a:r>
          </a:p>
          <a:p>
            <a:pPr algn="just" rtl="0">
              <a:spcBef>
                <a:spcPts val="0"/>
              </a:spcBef>
              <a:spcAft>
                <a:spcPts val="0"/>
              </a:spcAft>
              <a:buFont typeface="Wingdings" panose="05000000000000000000" pitchFamily="2" charset="2"/>
              <a:buChar char="§"/>
            </a:pPr>
            <a:endParaRPr lang="en-US" sz="2000" dirty="0">
              <a:solidFill>
                <a:srgbClr val="000000"/>
              </a:solidFill>
              <a:latin typeface="Arial Narrow" panose="020B0606020202030204" pitchFamily="34" charset="0"/>
            </a:endParaRPr>
          </a:p>
          <a:p>
            <a:pPr algn="just" rtl="0">
              <a:spcBef>
                <a:spcPts val="0"/>
              </a:spcBef>
              <a:spcAft>
                <a:spcPts val="0"/>
              </a:spcAft>
              <a:buFontTx/>
              <a:buChar char="-"/>
            </a:pPr>
            <a:r>
              <a:rPr lang="en-US" sz="2000" b="1" dirty="0">
                <a:solidFill>
                  <a:srgbClr val="000000"/>
                </a:solidFill>
                <a:latin typeface="Arial Narrow" panose="020B0606020202030204" pitchFamily="34" charset="0"/>
              </a:rPr>
              <a:t>Microsoft: </a:t>
            </a:r>
          </a:p>
          <a:p>
            <a:pPr marL="114300" indent="0" algn="just" rtl="0">
              <a:spcBef>
                <a:spcPts val="0"/>
              </a:spcBef>
              <a:spcAft>
                <a:spcPts val="0"/>
              </a:spcAft>
              <a:buNone/>
            </a:pPr>
            <a:endParaRPr lang="en-US" sz="2000" b="1" dirty="0">
              <a:solidFill>
                <a:srgbClr val="000000"/>
              </a:solidFill>
              <a:latin typeface="Arial Narrow" panose="020B0606020202030204" pitchFamily="34" charset="0"/>
            </a:endParaRPr>
          </a:p>
          <a:p>
            <a:pPr algn="just"/>
            <a:r>
              <a:rPr lang="en-US" sz="2000" b="0" i="0" dirty="0">
                <a:solidFill>
                  <a:srgbClr val="1E1E1E"/>
                </a:solidFill>
                <a:effectLst/>
                <a:latin typeface="Arial Narrow" panose="020B0606020202030204" pitchFamily="34" charset="0"/>
              </a:rPr>
              <a:t>To enable or disable Microsoft Defender Antivirus:</a:t>
            </a:r>
          </a:p>
          <a:p>
            <a:pPr algn="just">
              <a:buFont typeface="+mj-lt"/>
              <a:buAutoNum type="arabicPeriod"/>
            </a:pPr>
            <a:r>
              <a:rPr lang="en-US" sz="2000" b="0" i="0" dirty="0">
                <a:solidFill>
                  <a:srgbClr val="1E1E1E"/>
                </a:solidFill>
                <a:effectLst/>
                <a:latin typeface="Arial Narrow" panose="020B0606020202030204" pitchFamily="34" charset="0"/>
              </a:rPr>
              <a:t>Select </a:t>
            </a:r>
            <a:r>
              <a:rPr lang="en-US" sz="2000" b="1" i="0" dirty="0">
                <a:solidFill>
                  <a:srgbClr val="1E1E1E"/>
                </a:solidFill>
                <a:effectLst/>
                <a:latin typeface="Arial Narrow" panose="020B0606020202030204" pitchFamily="34" charset="0"/>
              </a:rPr>
              <a:t>Start </a:t>
            </a:r>
            <a:r>
              <a:rPr lang="en-US" sz="2000" b="0" i="0" dirty="0">
                <a:solidFill>
                  <a:srgbClr val="1E1E1E"/>
                </a:solidFill>
                <a:effectLst/>
                <a:latin typeface="Arial Narrow" panose="020B0606020202030204" pitchFamily="34" charset="0"/>
              </a:rPr>
              <a:t> &gt; </a:t>
            </a:r>
            <a:r>
              <a:rPr lang="en-US" sz="2000" b="1" i="0" dirty="0">
                <a:solidFill>
                  <a:srgbClr val="1E1E1E"/>
                </a:solidFill>
                <a:effectLst/>
                <a:latin typeface="Arial Narrow" panose="020B0606020202030204" pitchFamily="34" charset="0"/>
              </a:rPr>
              <a:t>Settings </a:t>
            </a:r>
            <a:r>
              <a:rPr lang="en-US" sz="2000" b="0" i="0" dirty="0">
                <a:solidFill>
                  <a:srgbClr val="1E1E1E"/>
                </a:solidFill>
                <a:effectLst/>
                <a:latin typeface="Arial Narrow" panose="020B0606020202030204" pitchFamily="34" charset="0"/>
              </a:rPr>
              <a:t> &gt; </a:t>
            </a:r>
            <a:r>
              <a:rPr lang="en-US" sz="2000" b="1" i="0" dirty="0">
                <a:solidFill>
                  <a:srgbClr val="1E1E1E"/>
                </a:solidFill>
                <a:effectLst/>
                <a:latin typeface="Arial Narrow" panose="020B0606020202030204" pitchFamily="34" charset="0"/>
              </a:rPr>
              <a:t>Update &amp; Security </a:t>
            </a:r>
            <a:r>
              <a:rPr lang="en-US" sz="2000" b="0" i="0" dirty="0">
                <a:solidFill>
                  <a:srgbClr val="1E1E1E"/>
                </a:solidFill>
                <a:effectLst/>
                <a:latin typeface="Arial Narrow" panose="020B0606020202030204" pitchFamily="34" charset="0"/>
              </a:rPr>
              <a:t> &gt; </a:t>
            </a:r>
            <a:r>
              <a:rPr lang="en-US" sz="2000" b="1" i="0" dirty="0">
                <a:solidFill>
                  <a:srgbClr val="1E1E1E"/>
                </a:solidFill>
                <a:effectLst/>
                <a:latin typeface="Arial Narrow" panose="020B0606020202030204" pitchFamily="34" charset="0"/>
              </a:rPr>
              <a:t>Windows Security </a:t>
            </a:r>
            <a:r>
              <a:rPr lang="en-US" sz="2000" b="0" i="0" dirty="0">
                <a:solidFill>
                  <a:srgbClr val="1E1E1E"/>
                </a:solidFill>
                <a:effectLst/>
                <a:latin typeface="Arial Narrow" panose="020B0606020202030204" pitchFamily="34" charset="0"/>
              </a:rPr>
              <a:t> &gt; </a:t>
            </a:r>
            <a:r>
              <a:rPr lang="en-US" sz="2000" b="1" i="0" dirty="0">
                <a:solidFill>
                  <a:srgbClr val="1E1E1E"/>
                </a:solidFill>
                <a:effectLst/>
                <a:latin typeface="Arial Narrow" panose="020B0606020202030204" pitchFamily="34" charset="0"/>
              </a:rPr>
              <a:t>Virus &amp; threat protection</a:t>
            </a:r>
            <a:r>
              <a:rPr lang="en-US" sz="2000" b="0" i="0" dirty="0">
                <a:solidFill>
                  <a:srgbClr val="1E1E1E"/>
                </a:solidFill>
                <a:effectLst/>
                <a:latin typeface="Arial Narrow" panose="020B0606020202030204" pitchFamily="34" charset="0"/>
              </a:rPr>
              <a:t>.</a:t>
            </a:r>
          </a:p>
          <a:p>
            <a:pPr algn="just">
              <a:buFont typeface="+mj-lt"/>
              <a:buAutoNum type="arabicPeriod"/>
            </a:pPr>
            <a:r>
              <a:rPr lang="en-US" sz="2000" b="0" i="0" dirty="0">
                <a:solidFill>
                  <a:srgbClr val="1E1E1E"/>
                </a:solidFill>
                <a:effectLst/>
                <a:latin typeface="Arial Narrow" panose="020B0606020202030204" pitchFamily="34" charset="0"/>
              </a:rPr>
              <a:t>Under </a:t>
            </a:r>
            <a:r>
              <a:rPr lang="en-US" sz="2000" b="1" i="0" dirty="0">
                <a:solidFill>
                  <a:srgbClr val="1E1E1E"/>
                </a:solidFill>
                <a:effectLst/>
                <a:latin typeface="Arial Narrow" panose="020B0606020202030204" pitchFamily="34" charset="0"/>
              </a:rPr>
              <a:t>Virus &amp; threat protection settings</a:t>
            </a:r>
            <a:r>
              <a:rPr lang="en-US" sz="2000" b="0" i="0" dirty="0">
                <a:solidFill>
                  <a:srgbClr val="1E1E1E"/>
                </a:solidFill>
                <a:effectLst/>
                <a:latin typeface="Arial Narrow" panose="020B0606020202030204" pitchFamily="34" charset="0"/>
              </a:rPr>
              <a:t>, select </a:t>
            </a:r>
            <a:r>
              <a:rPr lang="en-US" sz="2000" b="1" i="0" dirty="0">
                <a:solidFill>
                  <a:srgbClr val="1E1E1E"/>
                </a:solidFill>
                <a:effectLst/>
                <a:latin typeface="Arial Narrow" panose="020B0606020202030204" pitchFamily="34" charset="0"/>
              </a:rPr>
              <a:t>Manage settings</a:t>
            </a:r>
            <a:r>
              <a:rPr lang="en-US" sz="2000" b="0" i="0" dirty="0">
                <a:solidFill>
                  <a:srgbClr val="1E1E1E"/>
                </a:solidFill>
                <a:effectLst/>
                <a:latin typeface="Arial Narrow" panose="020B0606020202030204" pitchFamily="34" charset="0"/>
              </a:rPr>
              <a:t>.</a:t>
            </a:r>
          </a:p>
          <a:p>
            <a:pPr algn="just">
              <a:buFont typeface="+mj-lt"/>
              <a:buAutoNum type="arabicPeriod"/>
            </a:pPr>
            <a:r>
              <a:rPr lang="en-US" sz="2000" b="0" i="0" dirty="0">
                <a:solidFill>
                  <a:srgbClr val="1E1E1E"/>
                </a:solidFill>
                <a:effectLst/>
                <a:latin typeface="Arial Narrow" panose="020B0606020202030204" pitchFamily="34" charset="0"/>
              </a:rPr>
              <a:t>Under </a:t>
            </a:r>
            <a:r>
              <a:rPr lang="en-US" sz="2000" b="1" i="0" dirty="0">
                <a:solidFill>
                  <a:srgbClr val="1E1E1E"/>
                </a:solidFill>
                <a:effectLst/>
                <a:latin typeface="Arial Narrow" panose="020B0606020202030204" pitchFamily="34" charset="0"/>
              </a:rPr>
              <a:t>Real-time protection</a:t>
            </a:r>
            <a:r>
              <a:rPr lang="en-US" sz="2000" b="0" i="0" dirty="0">
                <a:solidFill>
                  <a:srgbClr val="1E1E1E"/>
                </a:solidFill>
                <a:effectLst/>
                <a:latin typeface="Arial Narrow" panose="020B0606020202030204" pitchFamily="34" charset="0"/>
              </a:rPr>
              <a:t>, change the setting to </a:t>
            </a:r>
            <a:r>
              <a:rPr lang="en-US" sz="2000" b="1" i="0" dirty="0">
                <a:solidFill>
                  <a:srgbClr val="1E1E1E"/>
                </a:solidFill>
                <a:effectLst/>
                <a:latin typeface="Arial Narrow" panose="020B0606020202030204" pitchFamily="34" charset="0"/>
              </a:rPr>
              <a:t>On</a:t>
            </a:r>
            <a:r>
              <a:rPr lang="en-US" sz="2000" b="0" i="0" dirty="0">
                <a:solidFill>
                  <a:srgbClr val="1E1E1E"/>
                </a:solidFill>
                <a:effectLst/>
                <a:latin typeface="Arial Narrow" panose="020B0606020202030204" pitchFamily="34" charset="0"/>
              </a:rPr>
              <a:t> or </a:t>
            </a:r>
            <a:r>
              <a:rPr lang="en-US" sz="2000" b="1" i="0" dirty="0">
                <a:solidFill>
                  <a:srgbClr val="1E1E1E"/>
                </a:solidFill>
                <a:effectLst/>
                <a:latin typeface="Arial Narrow" panose="020B0606020202030204" pitchFamily="34" charset="0"/>
              </a:rPr>
              <a:t>Off</a:t>
            </a:r>
            <a:r>
              <a:rPr lang="en-US" sz="2000" b="0" i="0" dirty="0">
                <a:solidFill>
                  <a:srgbClr val="1E1E1E"/>
                </a:solidFill>
                <a:effectLst/>
                <a:latin typeface="Arial Narrow" panose="020B0606020202030204" pitchFamily="34" charset="0"/>
              </a:rPr>
              <a:t>.</a:t>
            </a:r>
          </a:p>
          <a:p>
            <a:pPr algn="just">
              <a:buFont typeface="+mj-lt"/>
              <a:buAutoNum type="arabicPeriod"/>
            </a:pPr>
            <a:r>
              <a:rPr lang="en-US" sz="2000" b="0" i="0" dirty="0">
                <a:solidFill>
                  <a:srgbClr val="1E1E1E"/>
                </a:solidFill>
                <a:effectLst/>
                <a:latin typeface="Arial Narrow" panose="020B0606020202030204" pitchFamily="34" charset="0"/>
              </a:rPr>
              <a:t>For optimal protection, turn on the settings for </a:t>
            </a:r>
            <a:r>
              <a:rPr lang="en-US" sz="2000" b="1" i="0" dirty="0">
                <a:solidFill>
                  <a:srgbClr val="1E1E1E"/>
                </a:solidFill>
                <a:effectLst/>
                <a:latin typeface="Arial Narrow" panose="020B0606020202030204" pitchFamily="34" charset="0"/>
              </a:rPr>
              <a:t>Cloud-delivered protection</a:t>
            </a:r>
            <a:r>
              <a:rPr lang="en-US" sz="2000" b="0" i="0" dirty="0">
                <a:solidFill>
                  <a:srgbClr val="1E1E1E"/>
                </a:solidFill>
                <a:effectLst/>
                <a:latin typeface="Arial Narrow" panose="020B0606020202030204" pitchFamily="34" charset="0"/>
              </a:rPr>
              <a:t> and </a:t>
            </a:r>
            <a:r>
              <a:rPr lang="en-US" sz="2000" b="1" i="0" dirty="0">
                <a:solidFill>
                  <a:srgbClr val="1E1E1E"/>
                </a:solidFill>
                <a:effectLst/>
                <a:latin typeface="Arial Narrow" panose="020B0606020202030204" pitchFamily="34" charset="0"/>
              </a:rPr>
              <a:t>Automatic sample submission</a:t>
            </a:r>
            <a:r>
              <a:rPr lang="en-US" sz="2000" b="0" i="0" dirty="0">
                <a:solidFill>
                  <a:srgbClr val="1E1E1E"/>
                </a:solidFill>
                <a:effectLst/>
                <a:latin typeface="Arial Narrow" panose="020B0606020202030204" pitchFamily="34" charset="0"/>
              </a:rPr>
              <a:t>.</a:t>
            </a:r>
          </a:p>
          <a:p>
            <a:pPr marL="114300" indent="0" algn="just" rtl="0">
              <a:spcBef>
                <a:spcPts val="0"/>
              </a:spcBef>
              <a:spcAft>
                <a:spcPts val="0"/>
              </a:spcAft>
              <a:buNone/>
            </a:pPr>
            <a:endParaRPr lang="en-US" sz="2000" b="1" dirty="0">
              <a:solidFill>
                <a:srgbClr val="000000"/>
              </a:solidFill>
              <a:latin typeface="Arial Narrow" panose="020B0606020202030204" pitchFamily="34" charset="0"/>
            </a:endParaRPr>
          </a:p>
          <a:p>
            <a:pPr marL="114300" indent="0" algn="just" rtl="0">
              <a:spcBef>
                <a:spcPts val="0"/>
              </a:spcBef>
              <a:spcAft>
                <a:spcPts val="0"/>
              </a:spcAft>
              <a:buNone/>
            </a:pPr>
            <a:endParaRPr lang="en-US" sz="2000" dirty="0">
              <a:solidFill>
                <a:srgbClr val="000000"/>
              </a:solidFill>
              <a:latin typeface="Arial Narrow" panose="020B0606020202030204" pitchFamily="34" charset="0"/>
            </a:endParaRPr>
          </a:p>
          <a:p>
            <a:pPr marL="114300" indent="0" algn="just">
              <a:buNone/>
            </a:pPr>
            <a:endParaRPr lang="en-CY" sz="2000" dirty="0">
              <a:effectLst/>
              <a:latin typeface="Arial Narrow" panose="020B0606020202030204" pitchFamily="34" charset="0"/>
              <a:ea typeface="Calibri" panose="020F0502020204030204" pitchFamily="34" charset="0"/>
              <a:cs typeface="Times New Roman" panose="02020603050405020304" pitchFamily="18" charset="0"/>
            </a:endParaRPr>
          </a:p>
          <a:p>
            <a:pPr marL="114300" indent="0">
              <a:buNone/>
            </a:pPr>
            <a:endParaRPr lang="en-US" sz="2000" dirty="0">
              <a:latin typeface="Arial Narrow" panose="020B0606020202030204" pitchFamily="34" charset="0"/>
              <a:ea typeface="Candara"/>
              <a:cs typeface="Candara"/>
              <a:sym typeface="Candara"/>
            </a:endParaRPr>
          </a:p>
        </p:txBody>
      </p:sp>
    </p:spTree>
    <p:extLst>
      <p:ext uri="{BB962C8B-B14F-4D97-AF65-F5344CB8AC3E}">
        <p14:creationId xmlns:p14="http://schemas.microsoft.com/office/powerpoint/2010/main" val="2091658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BAB6BC-A648-5DDB-61AB-70853E26742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18</a:t>
            </a:fld>
            <a:endParaRPr lang="en-US" dirty="0"/>
          </a:p>
        </p:txBody>
      </p:sp>
      <p:sp>
        <p:nvSpPr>
          <p:cNvPr id="9" name="Google Shape;103;p2">
            <a:extLst>
              <a:ext uri="{FF2B5EF4-FFF2-40B4-BE49-F238E27FC236}">
                <a16:creationId xmlns:a16="http://schemas.microsoft.com/office/drawing/2014/main" id="{F7E5F626-6C33-8210-B9F9-715112B587D4}"/>
              </a:ext>
            </a:extLst>
          </p:cNvPr>
          <p:cNvSpPr/>
          <p:nvPr/>
        </p:nvSpPr>
        <p:spPr>
          <a:xfrm>
            <a:off x="0" y="689113"/>
            <a:ext cx="3319669" cy="736531"/>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0" name="Google Shape;107;p2">
            <a:extLst>
              <a:ext uri="{FF2B5EF4-FFF2-40B4-BE49-F238E27FC236}">
                <a16:creationId xmlns:a16="http://schemas.microsoft.com/office/drawing/2014/main" id="{71679280-0761-8D98-4375-C79F307F79D5}"/>
              </a:ext>
            </a:extLst>
          </p:cNvPr>
          <p:cNvSpPr txBox="1"/>
          <p:nvPr/>
        </p:nvSpPr>
        <p:spPr>
          <a:xfrm>
            <a:off x="2537" y="795788"/>
            <a:ext cx="331713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lt1"/>
                </a:solidFill>
                <a:latin typeface="Gadugi" panose="020B0502040204020203" pitchFamily="34" charset="0"/>
                <a:ea typeface="Gadugi" panose="020B0502040204020203" pitchFamily="34" charset="0"/>
                <a:sym typeface="Candara"/>
              </a:rPr>
              <a:t>Topic 2: </a:t>
            </a:r>
            <a:r>
              <a:rPr lang="en-GB" sz="2800" dirty="0">
                <a:solidFill>
                  <a:schemeClr val="lt1"/>
                </a:solidFill>
                <a:latin typeface="Gadugi" panose="020B0502040204020203" pitchFamily="34" charset="0"/>
                <a:ea typeface="Gadugi" panose="020B0502040204020203" pitchFamily="34" charset="0"/>
                <a:sym typeface="Candara"/>
              </a:rPr>
              <a:t>Measures</a:t>
            </a:r>
            <a:endParaRPr sz="1400" b="0" i="0" u="none" strike="noStrike" cap="none" dirty="0">
              <a:solidFill>
                <a:srgbClr val="000000"/>
              </a:solidFill>
              <a:latin typeface="Gadugi" panose="020B0502040204020203" pitchFamily="34" charset="0"/>
              <a:ea typeface="Gadugi" panose="020B0502040204020203" pitchFamily="34" charset="0"/>
              <a:sym typeface="Arial"/>
            </a:endParaRPr>
          </a:p>
        </p:txBody>
      </p:sp>
      <p:sp>
        <p:nvSpPr>
          <p:cNvPr id="5" name="Google Shape;105;p2">
            <a:extLst>
              <a:ext uri="{FF2B5EF4-FFF2-40B4-BE49-F238E27FC236}">
                <a16:creationId xmlns:a16="http://schemas.microsoft.com/office/drawing/2014/main" id="{4DAAF768-0445-3AF6-C3D7-034BB5FD9982}"/>
              </a:ext>
            </a:extLst>
          </p:cNvPr>
          <p:cNvSpPr txBox="1">
            <a:spLocks noGrp="1"/>
          </p:cNvSpPr>
          <p:nvPr>
            <p:ph type="body" idx="1"/>
          </p:nvPr>
        </p:nvSpPr>
        <p:spPr>
          <a:xfrm>
            <a:off x="571500" y="1652699"/>
            <a:ext cx="11049000" cy="4064073"/>
          </a:xfrm>
          <a:prstGeom prst="rect">
            <a:avLst/>
          </a:prstGeom>
          <a:noFill/>
          <a:ln>
            <a:noFill/>
          </a:ln>
        </p:spPr>
        <p:txBody>
          <a:bodyPr spcFirstLastPara="1" wrap="square" lIns="91425" tIns="45700" rIns="91425" bIns="45700" anchor="t" anchorCtr="0">
            <a:normAutofit/>
          </a:bodyPr>
          <a:lstStyle/>
          <a:p>
            <a:pPr marL="114300" indent="0" algn="just" rtl="0">
              <a:spcBef>
                <a:spcPts val="0"/>
              </a:spcBef>
              <a:spcAft>
                <a:spcPts val="0"/>
              </a:spcAft>
              <a:buNone/>
            </a:pPr>
            <a:endParaRPr lang="en-US" sz="2000" b="0" i="0" u="none" strike="noStrike" dirty="0">
              <a:solidFill>
                <a:srgbClr val="000000"/>
              </a:solidFill>
              <a:effectLst/>
              <a:latin typeface="Arial Narrow" panose="020B0606020202030204" pitchFamily="34" charset="0"/>
            </a:endParaRPr>
          </a:p>
          <a:p>
            <a:pPr algn="just" rtl="0">
              <a:spcBef>
                <a:spcPts val="0"/>
              </a:spcBef>
              <a:spcAft>
                <a:spcPts val="0"/>
              </a:spcAft>
              <a:buFont typeface="Wingdings" panose="05000000000000000000" pitchFamily="2" charset="2"/>
              <a:buChar char="§"/>
            </a:pPr>
            <a:r>
              <a:rPr lang="en-US" sz="2000" b="1" dirty="0">
                <a:solidFill>
                  <a:srgbClr val="000000"/>
                </a:solidFill>
                <a:latin typeface="Arial Narrow" panose="020B0606020202030204" pitchFamily="34" charset="0"/>
              </a:rPr>
              <a:t>How to install an antimalware in the computer: (Microsoft’s Support Website)</a:t>
            </a:r>
          </a:p>
          <a:p>
            <a:pPr algn="just" rtl="0">
              <a:spcBef>
                <a:spcPts val="0"/>
              </a:spcBef>
              <a:spcAft>
                <a:spcPts val="0"/>
              </a:spcAft>
              <a:buFont typeface="Wingdings" panose="05000000000000000000" pitchFamily="2" charset="2"/>
              <a:buChar char="§"/>
            </a:pPr>
            <a:endParaRPr lang="en-US" sz="2000" dirty="0">
              <a:solidFill>
                <a:srgbClr val="000000"/>
              </a:solidFill>
              <a:latin typeface="Arial Narrow" panose="020B0606020202030204" pitchFamily="34" charset="0"/>
            </a:endParaRPr>
          </a:p>
          <a:p>
            <a:pPr algn="just" rtl="0">
              <a:spcBef>
                <a:spcPts val="0"/>
              </a:spcBef>
              <a:spcAft>
                <a:spcPts val="0"/>
              </a:spcAft>
              <a:buFontTx/>
              <a:buChar char="-"/>
            </a:pPr>
            <a:r>
              <a:rPr lang="en-US" sz="2000" b="1" dirty="0">
                <a:solidFill>
                  <a:srgbClr val="000000"/>
                </a:solidFill>
                <a:latin typeface="Arial Narrow" panose="020B0606020202030204" pitchFamily="34" charset="0"/>
              </a:rPr>
              <a:t>Microsoft: </a:t>
            </a:r>
          </a:p>
          <a:p>
            <a:pPr marL="114300" indent="0" algn="just" rtl="0">
              <a:spcBef>
                <a:spcPts val="0"/>
              </a:spcBef>
              <a:spcAft>
                <a:spcPts val="0"/>
              </a:spcAft>
              <a:buNone/>
            </a:pPr>
            <a:endParaRPr lang="en-US" sz="2000" b="1" dirty="0">
              <a:solidFill>
                <a:srgbClr val="000000"/>
              </a:solidFill>
              <a:latin typeface="Arial Narrow" panose="020B0606020202030204" pitchFamily="34" charset="0"/>
            </a:endParaRPr>
          </a:p>
          <a:p>
            <a:pPr marL="114300" indent="0" algn="just" rtl="0">
              <a:spcBef>
                <a:spcPts val="0"/>
              </a:spcBef>
              <a:spcAft>
                <a:spcPts val="0"/>
              </a:spcAft>
              <a:buNone/>
            </a:pPr>
            <a:endParaRPr lang="en-US" sz="2000" b="1" dirty="0">
              <a:solidFill>
                <a:srgbClr val="000000"/>
              </a:solidFill>
              <a:latin typeface="Arial Narrow" panose="020B0606020202030204" pitchFamily="34" charset="0"/>
            </a:endParaRPr>
          </a:p>
          <a:p>
            <a:pPr marL="114300" indent="0" algn="just" rtl="0">
              <a:spcBef>
                <a:spcPts val="0"/>
              </a:spcBef>
              <a:spcAft>
                <a:spcPts val="0"/>
              </a:spcAft>
              <a:buNone/>
            </a:pPr>
            <a:endParaRPr lang="en-US" sz="2000" dirty="0">
              <a:solidFill>
                <a:srgbClr val="000000"/>
              </a:solidFill>
              <a:latin typeface="Arial Narrow" panose="020B0606020202030204" pitchFamily="34" charset="0"/>
            </a:endParaRPr>
          </a:p>
          <a:p>
            <a:pPr marL="114300" indent="0" algn="just">
              <a:buNone/>
            </a:pPr>
            <a:endParaRPr lang="en-CY" sz="2000" dirty="0">
              <a:effectLst/>
              <a:latin typeface="Arial Narrow" panose="020B0606020202030204" pitchFamily="34" charset="0"/>
              <a:ea typeface="Calibri" panose="020F0502020204030204" pitchFamily="34" charset="0"/>
              <a:cs typeface="Times New Roman" panose="02020603050405020304" pitchFamily="18" charset="0"/>
            </a:endParaRPr>
          </a:p>
          <a:p>
            <a:pPr marL="114300" indent="0">
              <a:buNone/>
            </a:pPr>
            <a:endParaRPr lang="en-US" sz="2000" dirty="0">
              <a:latin typeface="Arial Narrow" panose="020B0606020202030204" pitchFamily="34" charset="0"/>
              <a:ea typeface="Candara"/>
              <a:cs typeface="Candara"/>
              <a:sym typeface="Candara"/>
            </a:endParaRPr>
          </a:p>
        </p:txBody>
      </p:sp>
      <p:pic>
        <p:nvPicPr>
          <p:cNvPr id="2" name="Online Media 1" title="How to Disable or Enable Windows Defender on Windows 11">
            <a:hlinkClick r:id="" action="ppaction://media"/>
            <a:extLst>
              <a:ext uri="{FF2B5EF4-FFF2-40B4-BE49-F238E27FC236}">
                <a16:creationId xmlns:a16="http://schemas.microsoft.com/office/drawing/2014/main" id="{A0E1852C-16BE-4BD7-28A3-DF4BE0B8C700}"/>
              </a:ext>
            </a:extLst>
          </p:cNvPr>
          <p:cNvPicPr>
            <a:picLocks noRot="1" noChangeAspect="1"/>
          </p:cNvPicPr>
          <p:nvPr>
            <a:videoFile r:link="rId1"/>
          </p:nvPr>
        </p:nvPicPr>
        <p:blipFill>
          <a:blip r:embed="rId4"/>
          <a:stretch>
            <a:fillRect/>
          </a:stretch>
        </p:blipFill>
        <p:spPr>
          <a:xfrm>
            <a:off x="3271415" y="2762437"/>
            <a:ext cx="5649170" cy="3191781"/>
          </a:xfrm>
          <a:prstGeom prst="rect">
            <a:avLst/>
          </a:prstGeom>
        </p:spPr>
      </p:pic>
    </p:spTree>
    <p:extLst>
      <p:ext uri="{BB962C8B-B14F-4D97-AF65-F5344CB8AC3E}">
        <p14:creationId xmlns:p14="http://schemas.microsoft.com/office/powerpoint/2010/main" val="200563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0DF9BD-0847-B73F-45AE-1589E8FA159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a:t>
            </a:fld>
            <a:endParaRPr lang="en-US" dirty="0"/>
          </a:p>
        </p:txBody>
      </p:sp>
      <p:sp>
        <p:nvSpPr>
          <p:cNvPr id="6" name="Rectangle 5">
            <a:extLst>
              <a:ext uri="{FF2B5EF4-FFF2-40B4-BE49-F238E27FC236}">
                <a16:creationId xmlns:a16="http://schemas.microsoft.com/office/drawing/2014/main" id="{FAB6E9D7-23BE-657E-D8C0-5BDDB0CE14F6}"/>
              </a:ext>
            </a:extLst>
          </p:cNvPr>
          <p:cNvSpPr/>
          <p:nvPr/>
        </p:nvSpPr>
        <p:spPr>
          <a:xfrm>
            <a:off x="0" y="0"/>
            <a:ext cx="12192000" cy="1320800"/>
          </a:xfrm>
          <a:prstGeom prst="rect">
            <a:avLst/>
          </a:prstGeom>
          <a:gradFill>
            <a:gsLst>
              <a:gs pos="9000">
                <a:srgbClr val="3A9BDC"/>
              </a:gs>
              <a:gs pos="59000">
                <a:schemeClr val="accent1">
                  <a:lumMod val="45000"/>
                  <a:lumOff val="55000"/>
                </a:schemeClr>
              </a:gs>
              <a:gs pos="72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7" name="Google Shape;93;p1">
            <a:extLst>
              <a:ext uri="{FF2B5EF4-FFF2-40B4-BE49-F238E27FC236}">
                <a16:creationId xmlns:a16="http://schemas.microsoft.com/office/drawing/2014/main" id="{300127D8-6399-CF7F-2388-9CE0C85A57B5}"/>
              </a:ext>
            </a:extLst>
          </p:cNvPr>
          <p:cNvSpPr txBox="1">
            <a:spLocks/>
          </p:cNvSpPr>
          <p:nvPr/>
        </p:nvSpPr>
        <p:spPr>
          <a:xfrm>
            <a:off x="1802293" y="1195814"/>
            <a:ext cx="9144000" cy="1025381"/>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6000"/>
              <a:buFont typeface="Candara"/>
              <a:buNone/>
            </a:pPr>
            <a:r>
              <a:rPr lang="en-US" b="1" dirty="0">
                <a:solidFill>
                  <a:srgbClr val="3A9BDC"/>
                </a:solidFill>
                <a:latin typeface="Gadugi" panose="020B0502040204020203" pitchFamily="34" charset="0"/>
                <a:ea typeface="Gadugi" panose="020B0502040204020203" pitchFamily="34" charset="0"/>
                <a:cs typeface="Candara"/>
                <a:sym typeface="Candara"/>
              </a:rPr>
              <a:t>Consortium</a:t>
            </a:r>
          </a:p>
        </p:txBody>
      </p:sp>
      <p:pic>
        <p:nvPicPr>
          <p:cNvPr id="8" name="Picture 7">
            <a:extLst>
              <a:ext uri="{FF2B5EF4-FFF2-40B4-BE49-F238E27FC236}">
                <a16:creationId xmlns:a16="http://schemas.microsoft.com/office/drawing/2014/main" id="{49D02E53-7482-5EC2-340F-49CDA235410A}"/>
              </a:ext>
            </a:extLst>
          </p:cNvPr>
          <p:cNvPicPr>
            <a:picLocks noChangeAspect="1"/>
          </p:cNvPicPr>
          <p:nvPr/>
        </p:nvPicPr>
        <p:blipFill>
          <a:blip r:embed="rId2"/>
          <a:stretch>
            <a:fillRect/>
          </a:stretch>
        </p:blipFill>
        <p:spPr>
          <a:xfrm>
            <a:off x="1379910" y="3781629"/>
            <a:ext cx="4498848" cy="771144"/>
          </a:xfrm>
          <a:prstGeom prst="rect">
            <a:avLst/>
          </a:prstGeom>
        </p:spPr>
      </p:pic>
      <p:pic>
        <p:nvPicPr>
          <p:cNvPr id="10" name="Picture 9">
            <a:extLst>
              <a:ext uri="{FF2B5EF4-FFF2-40B4-BE49-F238E27FC236}">
                <a16:creationId xmlns:a16="http://schemas.microsoft.com/office/drawing/2014/main" id="{75C7C4AD-D2BF-2CD8-3F00-87602A32FA72}"/>
              </a:ext>
            </a:extLst>
          </p:cNvPr>
          <p:cNvPicPr>
            <a:picLocks noChangeAspect="1"/>
          </p:cNvPicPr>
          <p:nvPr/>
        </p:nvPicPr>
        <p:blipFill>
          <a:blip r:embed="rId3"/>
          <a:stretch>
            <a:fillRect/>
          </a:stretch>
        </p:blipFill>
        <p:spPr>
          <a:xfrm>
            <a:off x="6609522" y="3510332"/>
            <a:ext cx="3858520" cy="1290193"/>
          </a:xfrm>
          <a:prstGeom prst="rect">
            <a:avLst/>
          </a:prstGeom>
        </p:spPr>
      </p:pic>
    </p:spTree>
    <p:extLst>
      <p:ext uri="{BB962C8B-B14F-4D97-AF65-F5344CB8AC3E}">
        <p14:creationId xmlns:p14="http://schemas.microsoft.com/office/powerpoint/2010/main" val="3182384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BAB6BC-A648-5DDB-61AB-70853E26742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19</a:t>
            </a:fld>
            <a:endParaRPr lang="en-US" dirty="0"/>
          </a:p>
        </p:txBody>
      </p:sp>
      <p:sp>
        <p:nvSpPr>
          <p:cNvPr id="9" name="Google Shape;103;p2">
            <a:extLst>
              <a:ext uri="{FF2B5EF4-FFF2-40B4-BE49-F238E27FC236}">
                <a16:creationId xmlns:a16="http://schemas.microsoft.com/office/drawing/2014/main" id="{F7E5F626-6C33-8210-B9F9-715112B587D4}"/>
              </a:ext>
            </a:extLst>
          </p:cNvPr>
          <p:cNvSpPr/>
          <p:nvPr/>
        </p:nvSpPr>
        <p:spPr>
          <a:xfrm>
            <a:off x="0" y="689113"/>
            <a:ext cx="3319669" cy="736531"/>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0" name="Google Shape;107;p2">
            <a:extLst>
              <a:ext uri="{FF2B5EF4-FFF2-40B4-BE49-F238E27FC236}">
                <a16:creationId xmlns:a16="http://schemas.microsoft.com/office/drawing/2014/main" id="{71679280-0761-8D98-4375-C79F307F79D5}"/>
              </a:ext>
            </a:extLst>
          </p:cNvPr>
          <p:cNvSpPr txBox="1"/>
          <p:nvPr/>
        </p:nvSpPr>
        <p:spPr>
          <a:xfrm>
            <a:off x="2537" y="795788"/>
            <a:ext cx="331713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lt1"/>
                </a:solidFill>
                <a:latin typeface="Gadugi" panose="020B0502040204020203" pitchFamily="34" charset="0"/>
                <a:ea typeface="Gadugi" panose="020B0502040204020203" pitchFamily="34" charset="0"/>
                <a:sym typeface="Candara"/>
              </a:rPr>
              <a:t>Topic 2: </a:t>
            </a:r>
            <a:r>
              <a:rPr lang="en-GB" sz="2800" dirty="0">
                <a:solidFill>
                  <a:schemeClr val="lt1"/>
                </a:solidFill>
                <a:latin typeface="Gadugi" panose="020B0502040204020203" pitchFamily="34" charset="0"/>
                <a:ea typeface="Gadugi" panose="020B0502040204020203" pitchFamily="34" charset="0"/>
                <a:sym typeface="Candara"/>
              </a:rPr>
              <a:t>Measures</a:t>
            </a:r>
            <a:endParaRPr sz="1400" b="0" i="0" u="none" strike="noStrike" cap="none" dirty="0">
              <a:solidFill>
                <a:srgbClr val="000000"/>
              </a:solidFill>
              <a:latin typeface="Gadugi" panose="020B0502040204020203" pitchFamily="34" charset="0"/>
              <a:ea typeface="Gadugi" panose="020B0502040204020203" pitchFamily="34" charset="0"/>
              <a:sym typeface="Arial"/>
            </a:endParaRPr>
          </a:p>
        </p:txBody>
      </p:sp>
      <p:sp>
        <p:nvSpPr>
          <p:cNvPr id="5" name="Google Shape;105;p2">
            <a:extLst>
              <a:ext uri="{FF2B5EF4-FFF2-40B4-BE49-F238E27FC236}">
                <a16:creationId xmlns:a16="http://schemas.microsoft.com/office/drawing/2014/main" id="{4DAAF768-0445-3AF6-C3D7-034BB5FD9982}"/>
              </a:ext>
            </a:extLst>
          </p:cNvPr>
          <p:cNvSpPr txBox="1">
            <a:spLocks noGrp="1"/>
          </p:cNvSpPr>
          <p:nvPr>
            <p:ph type="body" idx="1"/>
          </p:nvPr>
        </p:nvSpPr>
        <p:spPr>
          <a:xfrm>
            <a:off x="225137" y="1831884"/>
            <a:ext cx="11049000" cy="4064073"/>
          </a:xfrm>
          <a:prstGeom prst="rect">
            <a:avLst/>
          </a:prstGeom>
          <a:noFill/>
          <a:ln>
            <a:noFill/>
          </a:ln>
        </p:spPr>
        <p:txBody>
          <a:bodyPr spcFirstLastPara="1" wrap="square" lIns="91425" tIns="45700" rIns="91425" bIns="45700" anchor="t" anchorCtr="0">
            <a:normAutofit fontScale="85000" lnSpcReduction="20000"/>
          </a:bodyPr>
          <a:lstStyle/>
          <a:p>
            <a:pPr marL="114300" indent="0" algn="just" rtl="0">
              <a:spcBef>
                <a:spcPts val="0"/>
              </a:spcBef>
              <a:spcAft>
                <a:spcPts val="0"/>
              </a:spcAft>
              <a:buNone/>
            </a:pPr>
            <a:endParaRPr lang="en-US" sz="2000" b="0" i="0" u="none" strike="noStrike" dirty="0">
              <a:solidFill>
                <a:srgbClr val="000000"/>
              </a:solidFill>
              <a:effectLst/>
              <a:latin typeface="Arial Narrow" panose="020B0606020202030204" pitchFamily="34" charset="0"/>
            </a:endParaRPr>
          </a:p>
          <a:p>
            <a:pPr algn="just" rtl="0">
              <a:spcBef>
                <a:spcPts val="0"/>
              </a:spcBef>
              <a:spcAft>
                <a:spcPts val="0"/>
              </a:spcAft>
              <a:buFont typeface="Wingdings" panose="05000000000000000000" pitchFamily="2" charset="2"/>
              <a:buChar char="§"/>
            </a:pPr>
            <a:r>
              <a:rPr lang="en-US" sz="2400" b="1" dirty="0">
                <a:solidFill>
                  <a:srgbClr val="000000"/>
                </a:solidFill>
                <a:latin typeface="Arial Narrow" panose="020B0606020202030204" pitchFamily="34" charset="0"/>
              </a:rPr>
              <a:t>How to install an antimalware in the computer: (Apple’s Support website)</a:t>
            </a:r>
          </a:p>
          <a:p>
            <a:pPr marL="114300" indent="0" algn="just" rtl="0">
              <a:spcBef>
                <a:spcPts val="0"/>
              </a:spcBef>
              <a:spcAft>
                <a:spcPts val="0"/>
              </a:spcAft>
              <a:buNone/>
            </a:pPr>
            <a:endParaRPr lang="en-US" sz="2400" b="1" dirty="0">
              <a:solidFill>
                <a:srgbClr val="000000"/>
              </a:solidFill>
              <a:latin typeface="Arial Narrow" panose="020B0606020202030204" pitchFamily="34" charset="0"/>
            </a:endParaRPr>
          </a:p>
          <a:p>
            <a:pPr algn="just" rtl="0">
              <a:spcBef>
                <a:spcPts val="0"/>
              </a:spcBef>
              <a:spcAft>
                <a:spcPts val="0"/>
              </a:spcAft>
              <a:buFontTx/>
              <a:buChar char="-"/>
            </a:pPr>
            <a:r>
              <a:rPr lang="en-US" sz="2400" b="1" dirty="0">
                <a:solidFill>
                  <a:srgbClr val="000000"/>
                </a:solidFill>
                <a:latin typeface="Arial Narrow" panose="020B0606020202030204" pitchFamily="34" charset="0"/>
              </a:rPr>
              <a:t>Apple:</a:t>
            </a:r>
          </a:p>
          <a:p>
            <a:pPr algn="just" rtl="0">
              <a:spcBef>
                <a:spcPts val="0"/>
              </a:spcBef>
              <a:spcAft>
                <a:spcPts val="0"/>
              </a:spcAft>
              <a:buFontTx/>
              <a:buChar char="-"/>
            </a:pPr>
            <a:endParaRPr lang="en-US" sz="2000" b="1" dirty="0">
              <a:solidFill>
                <a:srgbClr val="000000"/>
              </a:solidFill>
              <a:latin typeface="Arial Narrow" panose="020B0606020202030204" pitchFamily="34" charset="0"/>
            </a:endParaRPr>
          </a:p>
          <a:p>
            <a:pPr marL="114300" indent="0" algn="just" rtl="0">
              <a:spcBef>
                <a:spcPts val="0"/>
              </a:spcBef>
              <a:spcAft>
                <a:spcPts val="0"/>
              </a:spcAft>
              <a:buNone/>
            </a:pPr>
            <a:r>
              <a:rPr lang="en-US" sz="2100" dirty="0">
                <a:solidFill>
                  <a:srgbClr val="000000"/>
                </a:solidFill>
                <a:latin typeface="Arial Narrow" panose="020B0606020202030204" pitchFamily="34" charset="0"/>
              </a:rPr>
              <a:t>On your Mac, choose Apple menu  &gt; System Settings, then click Privacy &amp; Security  in the sidebar. (You may need to scroll down.)</a:t>
            </a:r>
          </a:p>
          <a:p>
            <a:pPr marL="114300" indent="0" algn="just" rtl="0">
              <a:spcBef>
                <a:spcPts val="0"/>
              </a:spcBef>
              <a:spcAft>
                <a:spcPts val="0"/>
              </a:spcAft>
              <a:buNone/>
            </a:pPr>
            <a:endParaRPr lang="en-US" sz="2100" dirty="0">
              <a:solidFill>
                <a:srgbClr val="000000"/>
              </a:solidFill>
              <a:latin typeface="Arial Narrow" panose="020B0606020202030204" pitchFamily="34" charset="0"/>
            </a:endParaRPr>
          </a:p>
          <a:p>
            <a:pPr marL="114300" indent="0" algn="just" rtl="0">
              <a:spcBef>
                <a:spcPts val="0"/>
              </a:spcBef>
              <a:spcAft>
                <a:spcPts val="0"/>
              </a:spcAft>
              <a:buNone/>
            </a:pPr>
            <a:r>
              <a:rPr lang="en-US" sz="2100" dirty="0">
                <a:solidFill>
                  <a:srgbClr val="000000"/>
                </a:solidFill>
                <a:latin typeface="Arial Narrow" panose="020B0606020202030204" pitchFamily="34" charset="0"/>
              </a:rPr>
              <a:t>Go to Security, click the pop-up menu next to “Allow applications downloaded from,” then choose the sources from which you’ll allow software to be installed:</a:t>
            </a:r>
          </a:p>
          <a:p>
            <a:pPr marL="114300" indent="0" algn="just" rtl="0">
              <a:spcBef>
                <a:spcPts val="0"/>
              </a:spcBef>
              <a:spcAft>
                <a:spcPts val="0"/>
              </a:spcAft>
              <a:buNone/>
            </a:pPr>
            <a:endParaRPr lang="en-US" sz="2100" dirty="0">
              <a:solidFill>
                <a:srgbClr val="000000"/>
              </a:solidFill>
              <a:latin typeface="Arial Narrow" panose="020B0606020202030204" pitchFamily="34" charset="0"/>
            </a:endParaRPr>
          </a:p>
          <a:p>
            <a:pPr marL="114300" indent="0" algn="just" rtl="0">
              <a:spcBef>
                <a:spcPts val="0"/>
              </a:spcBef>
              <a:spcAft>
                <a:spcPts val="0"/>
              </a:spcAft>
              <a:buNone/>
            </a:pPr>
            <a:r>
              <a:rPr lang="en-US" sz="2100" dirty="0">
                <a:solidFill>
                  <a:srgbClr val="000000"/>
                </a:solidFill>
                <a:latin typeface="Arial Narrow" panose="020B0606020202030204" pitchFamily="34" charset="0"/>
              </a:rPr>
              <a:t>App Store: Allows apps only from the Mac App Store. This is the most secure setting. All the developers of apps in the Mac App Store are identified by Apple, and each app is reviewed before it’s accepted. macOS checks the app before it opens the first time to be certain it hasn’t been modified since the developer shipped it. If there’s ever a problem with an app, Apple removes it from the Mac App Store.</a:t>
            </a:r>
          </a:p>
          <a:p>
            <a:pPr marL="114300" indent="0" algn="just" rtl="0">
              <a:spcBef>
                <a:spcPts val="0"/>
              </a:spcBef>
              <a:spcAft>
                <a:spcPts val="0"/>
              </a:spcAft>
              <a:buNone/>
            </a:pPr>
            <a:endParaRPr lang="en-US" sz="2100" dirty="0">
              <a:solidFill>
                <a:srgbClr val="000000"/>
              </a:solidFill>
              <a:latin typeface="Arial Narrow" panose="020B0606020202030204" pitchFamily="34" charset="0"/>
            </a:endParaRPr>
          </a:p>
          <a:p>
            <a:pPr marL="114300" indent="0" algn="just" rtl="0">
              <a:spcBef>
                <a:spcPts val="0"/>
              </a:spcBef>
              <a:spcAft>
                <a:spcPts val="0"/>
              </a:spcAft>
              <a:buNone/>
            </a:pPr>
            <a:r>
              <a:rPr lang="en-US" sz="2100" dirty="0">
                <a:solidFill>
                  <a:srgbClr val="000000"/>
                </a:solidFill>
                <a:latin typeface="Arial Narrow" panose="020B0606020202030204" pitchFamily="34" charset="0"/>
              </a:rPr>
              <a:t>App Store and identified developers: Allows apps from the Mac App Store and apps from identified developers. Identified developers are registered with Apple and can optionally upload their apps to Apple for a security check. If problems occur with an app, Apple can revoke its authorization. macOS checks the app before it opens the first time to be certain it hasn’t been modified since the developer shipped it</a:t>
            </a:r>
            <a:r>
              <a:rPr lang="en-US" sz="2000" dirty="0">
                <a:solidFill>
                  <a:srgbClr val="000000"/>
                </a:solidFill>
                <a:latin typeface="Arial Narrow" panose="020B0606020202030204" pitchFamily="34" charset="0"/>
              </a:rPr>
              <a:t>.</a:t>
            </a:r>
          </a:p>
          <a:p>
            <a:pPr marL="571500" indent="-457200" algn="just" rtl="0">
              <a:spcBef>
                <a:spcPts val="0"/>
              </a:spcBef>
              <a:spcAft>
                <a:spcPts val="0"/>
              </a:spcAft>
              <a:buAutoNum type="arabicParenR"/>
            </a:pPr>
            <a:endParaRPr lang="en-US" sz="2000" b="1" dirty="0">
              <a:solidFill>
                <a:srgbClr val="000000"/>
              </a:solidFill>
              <a:latin typeface="Arial Narrow" panose="020B0606020202030204" pitchFamily="34" charset="0"/>
            </a:endParaRPr>
          </a:p>
          <a:p>
            <a:pPr marL="114300" indent="0" algn="just" rtl="0">
              <a:spcBef>
                <a:spcPts val="0"/>
              </a:spcBef>
              <a:spcAft>
                <a:spcPts val="0"/>
              </a:spcAft>
              <a:buNone/>
            </a:pPr>
            <a:endParaRPr lang="en-US" sz="2000" dirty="0">
              <a:solidFill>
                <a:srgbClr val="000000"/>
              </a:solidFill>
              <a:latin typeface="Arial Narrow" panose="020B0606020202030204" pitchFamily="34" charset="0"/>
            </a:endParaRPr>
          </a:p>
          <a:p>
            <a:pPr marL="114300" indent="0" algn="just">
              <a:buNone/>
            </a:pPr>
            <a:endParaRPr lang="en-CY" sz="2000" dirty="0">
              <a:effectLst/>
              <a:latin typeface="Arial Narrow" panose="020B0606020202030204" pitchFamily="34" charset="0"/>
              <a:ea typeface="Calibri" panose="020F0502020204030204" pitchFamily="34" charset="0"/>
              <a:cs typeface="Times New Roman" panose="02020603050405020304" pitchFamily="18" charset="0"/>
            </a:endParaRPr>
          </a:p>
          <a:p>
            <a:pPr marL="114300" indent="0">
              <a:buNone/>
            </a:pPr>
            <a:endParaRPr lang="en-US" sz="2000" dirty="0">
              <a:latin typeface="Arial Narrow" panose="020B0606020202030204" pitchFamily="34" charset="0"/>
              <a:ea typeface="Candara"/>
              <a:cs typeface="Candara"/>
              <a:sym typeface="Candara"/>
            </a:endParaRPr>
          </a:p>
        </p:txBody>
      </p:sp>
    </p:spTree>
    <p:extLst>
      <p:ext uri="{BB962C8B-B14F-4D97-AF65-F5344CB8AC3E}">
        <p14:creationId xmlns:p14="http://schemas.microsoft.com/office/powerpoint/2010/main" val="1889796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BAB6BC-A648-5DDB-61AB-70853E26742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20</a:t>
            </a:fld>
            <a:endParaRPr lang="en-US" dirty="0"/>
          </a:p>
        </p:txBody>
      </p:sp>
      <p:sp>
        <p:nvSpPr>
          <p:cNvPr id="9" name="Google Shape;103;p2">
            <a:extLst>
              <a:ext uri="{FF2B5EF4-FFF2-40B4-BE49-F238E27FC236}">
                <a16:creationId xmlns:a16="http://schemas.microsoft.com/office/drawing/2014/main" id="{F7E5F626-6C33-8210-B9F9-715112B587D4}"/>
              </a:ext>
            </a:extLst>
          </p:cNvPr>
          <p:cNvSpPr/>
          <p:nvPr/>
        </p:nvSpPr>
        <p:spPr>
          <a:xfrm>
            <a:off x="0" y="689113"/>
            <a:ext cx="3319669" cy="736531"/>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0" name="Google Shape;107;p2">
            <a:extLst>
              <a:ext uri="{FF2B5EF4-FFF2-40B4-BE49-F238E27FC236}">
                <a16:creationId xmlns:a16="http://schemas.microsoft.com/office/drawing/2014/main" id="{71679280-0761-8D98-4375-C79F307F79D5}"/>
              </a:ext>
            </a:extLst>
          </p:cNvPr>
          <p:cNvSpPr txBox="1"/>
          <p:nvPr/>
        </p:nvSpPr>
        <p:spPr>
          <a:xfrm>
            <a:off x="2537" y="795788"/>
            <a:ext cx="331713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lt1"/>
                </a:solidFill>
                <a:latin typeface="Gadugi" panose="020B0502040204020203" pitchFamily="34" charset="0"/>
                <a:ea typeface="Gadugi" panose="020B0502040204020203" pitchFamily="34" charset="0"/>
                <a:sym typeface="Candara"/>
              </a:rPr>
              <a:t>Topic 2: </a:t>
            </a:r>
            <a:r>
              <a:rPr lang="en-GB" sz="2800" dirty="0">
                <a:solidFill>
                  <a:schemeClr val="lt1"/>
                </a:solidFill>
                <a:latin typeface="Gadugi" panose="020B0502040204020203" pitchFamily="34" charset="0"/>
                <a:ea typeface="Gadugi" panose="020B0502040204020203" pitchFamily="34" charset="0"/>
                <a:sym typeface="Candara"/>
              </a:rPr>
              <a:t>Measures</a:t>
            </a:r>
            <a:endParaRPr sz="1400" b="0" i="0" u="none" strike="noStrike" cap="none" dirty="0">
              <a:solidFill>
                <a:srgbClr val="000000"/>
              </a:solidFill>
              <a:latin typeface="Gadugi" panose="020B0502040204020203" pitchFamily="34" charset="0"/>
              <a:ea typeface="Gadugi" panose="020B0502040204020203" pitchFamily="34" charset="0"/>
              <a:sym typeface="Arial"/>
            </a:endParaRPr>
          </a:p>
        </p:txBody>
      </p:sp>
      <p:sp>
        <p:nvSpPr>
          <p:cNvPr id="5" name="Google Shape;105;p2">
            <a:extLst>
              <a:ext uri="{FF2B5EF4-FFF2-40B4-BE49-F238E27FC236}">
                <a16:creationId xmlns:a16="http://schemas.microsoft.com/office/drawing/2014/main" id="{4DAAF768-0445-3AF6-C3D7-034BB5FD9982}"/>
              </a:ext>
            </a:extLst>
          </p:cNvPr>
          <p:cNvSpPr txBox="1">
            <a:spLocks noGrp="1"/>
          </p:cNvSpPr>
          <p:nvPr>
            <p:ph type="body" idx="1"/>
          </p:nvPr>
        </p:nvSpPr>
        <p:spPr>
          <a:xfrm>
            <a:off x="225137" y="1831884"/>
            <a:ext cx="11049000" cy="4064073"/>
          </a:xfrm>
          <a:prstGeom prst="rect">
            <a:avLst/>
          </a:prstGeom>
          <a:noFill/>
          <a:ln>
            <a:noFill/>
          </a:ln>
        </p:spPr>
        <p:txBody>
          <a:bodyPr spcFirstLastPara="1" wrap="square" lIns="91425" tIns="45700" rIns="91425" bIns="45700" anchor="t" anchorCtr="0">
            <a:normAutofit/>
          </a:bodyPr>
          <a:lstStyle/>
          <a:p>
            <a:pPr marL="114300" indent="0" algn="just" rtl="0">
              <a:spcBef>
                <a:spcPts val="0"/>
              </a:spcBef>
              <a:spcAft>
                <a:spcPts val="0"/>
              </a:spcAft>
              <a:buNone/>
            </a:pPr>
            <a:endParaRPr lang="en-US" sz="2000" b="0" i="0" u="none" strike="noStrike" dirty="0">
              <a:solidFill>
                <a:srgbClr val="000000"/>
              </a:solidFill>
              <a:effectLst/>
              <a:latin typeface="Arial Narrow" panose="020B0606020202030204" pitchFamily="34" charset="0"/>
            </a:endParaRPr>
          </a:p>
          <a:p>
            <a:pPr algn="just" rtl="0">
              <a:spcBef>
                <a:spcPts val="0"/>
              </a:spcBef>
              <a:spcAft>
                <a:spcPts val="0"/>
              </a:spcAft>
              <a:buFont typeface="Wingdings" panose="05000000000000000000" pitchFamily="2" charset="2"/>
              <a:buChar char="§"/>
            </a:pPr>
            <a:r>
              <a:rPr lang="en-US" sz="2000" b="1" dirty="0">
                <a:solidFill>
                  <a:srgbClr val="000000"/>
                </a:solidFill>
                <a:latin typeface="Arial Narrow" panose="020B0606020202030204" pitchFamily="34" charset="0"/>
              </a:rPr>
              <a:t>How to install an antimalware in the computer: (Apple’s Support website)</a:t>
            </a:r>
          </a:p>
          <a:p>
            <a:pPr marL="114300" indent="0" algn="just" rtl="0">
              <a:spcBef>
                <a:spcPts val="0"/>
              </a:spcBef>
              <a:spcAft>
                <a:spcPts val="0"/>
              </a:spcAft>
              <a:buNone/>
            </a:pPr>
            <a:endParaRPr lang="en-US" sz="2000" b="1" dirty="0">
              <a:solidFill>
                <a:srgbClr val="000000"/>
              </a:solidFill>
              <a:latin typeface="Arial Narrow" panose="020B0606020202030204" pitchFamily="34" charset="0"/>
            </a:endParaRPr>
          </a:p>
          <a:p>
            <a:pPr algn="just" rtl="0">
              <a:spcBef>
                <a:spcPts val="0"/>
              </a:spcBef>
              <a:spcAft>
                <a:spcPts val="0"/>
              </a:spcAft>
              <a:buFontTx/>
              <a:buChar char="-"/>
            </a:pPr>
            <a:r>
              <a:rPr lang="en-US" sz="2000" b="1" dirty="0">
                <a:solidFill>
                  <a:srgbClr val="000000"/>
                </a:solidFill>
                <a:latin typeface="Arial Narrow" panose="020B0606020202030204" pitchFamily="34" charset="0"/>
              </a:rPr>
              <a:t>Apple:</a:t>
            </a:r>
          </a:p>
          <a:p>
            <a:pPr algn="just" rtl="0">
              <a:spcBef>
                <a:spcPts val="0"/>
              </a:spcBef>
              <a:spcAft>
                <a:spcPts val="0"/>
              </a:spcAft>
              <a:buFontTx/>
              <a:buChar char="-"/>
            </a:pPr>
            <a:endParaRPr lang="en-US" sz="2000" b="1" dirty="0">
              <a:solidFill>
                <a:srgbClr val="000000"/>
              </a:solidFill>
              <a:latin typeface="Arial Narrow" panose="020B0606020202030204" pitchFamily="34" charset="0"/>
            </a:endParaRPr>
          </a:p>
          <a:p>
            <a:pPr marL="114300" indent="0" algn="just" rtl="0">
              <a:spcBef>
                <a:spcPts val="0"/>
              </a:spcBef>
              <a:spcAft>
                <a:spcPts val="0"/>
              </a:spcAft>
              <a:buNone/>
            </a:pPr>
            <a:endParaRPr lang="en-US" sz="2000" b="1" dirty="0">
              <a:solidFill>
                <a:srgbClr val="000000"/>
              </a:solidFill>
              <a:latin typeface="Arial Narrow" panose="020B0606020202030204" pitchFamily="34" charset="0"/>
            </a:endParaRPr>
          </a:p>
          <a:p>
            <a:pPr marL="114300" indent="0" algn="just" rtl="0">
              <a:spcBef>
                <a:spcPts val="0"/>
              </a:spcBef>
              <a:spcAft>
                <a:spcPts val="0"/>
              </a:spcAft>
              <a:buNone/>
            </a:pPr>
            <a:endParaRPr lang="en-US" sz="2000" dirty="0">
              <a:solidFill>
                <a:srgbClr val="000000"/>
              </a:solidFill>
              <a:latin typeface="Arial Narrow" panose="020B0606020202030204" pitchFamily="34" charset="0"/>
            </a:endParaRPr>
          </a:p>
          <a:p>
            <a:pPr marL="114300" indent="0" algn="just">
              <a:buNone/>
            </a:pPr>
            <a:endParaRPr lang="en-CY" sz="2000" dirty="0">
              <a:effectLst/>
              <a:latin typeface="Arial Narrow" panose="020B0606020202030204" pitchFamily="34" charset="0"/>
              <a:ea typeface="Calibri" panose="020F0502020204030204" pitchFamily="34" charset="0"/>
              <a:cs typeface="Times New Roman" panose="02020603050405020304" pitchFamily="18" charset="0"/>
            </a:endParaRPr>
          </a:p>
          <a:p>
            <a:pPr marL="114300" indent="0">
              <a:buNone/>
            </a:pPr>
            <a:endParaRPr lang="en-US" sz="2000" dirty="0">
              <a:latin typeface="Arial Narrow" panose="020B0606020202030204" pitchFamily="34" charset="0"/>
              <a:ea typeface="Candara"/>
              <a:cs typeface="Candara"/>
              <a:sym typeface="Candara"/>
            </a:endParaRPr>
          </a:p>
        </p:txBody>
      </p:sp>
      <p:pic>
        <p:nvPicPr>
          <p:cNvPr id="2" name="Online Media 1" title="How to Download macOS Ventura Full Installer - 3 Different Ways!">
            <a:hlinkClick r:id="" action="ppaction://media"/>
            <a:extLst>
              <a:ext uri="{FF2B5EF4-FFF2-40B4-BE49-F238E27FC236}">
                <a16:creationId xmlns:a16="http://schemas.microsoft.com/office/drawing/2014/main" id="{17108BC4-A4CD-FD46-4907-88FDB617319C}"/>
              </a:ext>
            </a:extLst>
          </p:cNvPr>
          <p:cNvPicPr>
            <a:picLocks noRot="1" noChangeAspect="1"/>
          </p:cNvPicPr>
          <p:nvPr>
            <a:videoFile r:link="rId1"/>
          </p:nvPr>
        </p:nvPicPr>
        <p:blipFill>
          <a:blip r:embed="rId4"/>
          <a:stretch>
            <a:fillRect/>
          </a:stretch>
        </p:blipFill>
        <p:spPr>
          <a:xfrm>
            <a:off x="3388540" y="2836527"/>
            <a:ext cx="5414920" cy="3059430"/>
          </a:xfrm>
          <a:prstGeom prst="rect">
            <a:avLst/>
          </a:prstGeom>
        </p:spPr>
      </p:pic>
    </p:spTree>
    <p:extLst>
      <p:ext uri="{BB962C8B-B14F-4D97-AF65-F5344CB8AC3E}">
        <p14:creationId xmlns:p14="http://schemas.microsoft.com/office/powerpoint/2010/main" val="98440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BAB6BC-A648-5DDB-61AB-70853E26742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21</a:t>
            </a:fld>
            <a:endParaRPr lang="en-US" dirty="0"/>
          </a:p>
        </p:txBody>
      </p:sp>
      <p:sp>
        <p:nvSpPr>
          <p:cNvPr id="9" name="Google Shape;103;p2">
            <a:extLst>
              <a:ext uri="{FF2B5EF4-FFF2-40B4-BE49-F238E27FC236}">
                <a16:creationId xmlns:a16="http://schemas.microsoft.com/office/drawing/2014/main" id="{F7E5F626-6C33-8210-B9F9-715112B587D4}"/>
              </a:ext>
            </a:extLst>
          </p:cNvPr>
          <p:cNvSpPr/>
          <p:nvPr/>
        </p:nvSpPr>
        <p:spPr>
          <a:xfrm>
            <a:off x="0" y="689113"/>
            <a:ext cx="3319669" cy="736531"/>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0" name="Google Shape;107;p2">
            <a:extLst>
              <a:ext uri="{FF2B5EF4-FFF2-40B4-BE49-F238E27FC236}">
                <a16:creationId xmlns:a16="http://schemas.microsoft.com/office/drawing/2014/main" id="{71679280-0761-8D98-4375-C79F307F79D5}"/>
              </a:ext>
            </a:extLst>
          </p:cNvPr>
          <p:cNvSpPr txBox="1"/>
          <p:nvPr/>
        </p:nvSpPr>
        <p:spPr>
          <a:xfrm>
            <a:off x="2537" y="795788"/>
            <a:ext cx="331713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lt1"/>
                </a:solidFill>
                <a:latin typeface="Gadugi" panose="020B0502040204020203" pitchFamily="34" charset="0"/>
                <a:ea typeface="Gadugi" panose="020B0502040204020203" pitchFamily="34" charset="0"/>
                <a:sym typeface="Candara"/>
              </a:rPr>
              <a:t>Topic 2: </a:t>
            </a:r>
            <a:r>
              <a:rPr lang="en-GB" sz="2800" dirty="0">
                <a:solidFill>
                  <a:schemeClr val="lt1"/>
                </a:solidFill>
                <a:latin typeface="Gadugi" panose="020B0502040204020203" pitchFamily="34" charset="0"/>
                <a:ea typeface="Gadugi" panose="020B0502040204020203" pitchFamily="34" charset="0"/>
                <a:sym typeface="Candara"/>
              </a:rPr>
              <a:t>Measures</a:t>
            </a:r>
            <a:endParaRPr sz="1400" b="0" i="0" u="none" strike="noStrike" cap="none" dirty="0">
              <a:solidFill>
                <a:srgbClr val="000000"/>
              </a:solidFill>
              <a:latin typeface="Gadugi" panose="020B0502040204020203" pitchFamily="34" charset="0"/>
              <a:ea typeface="Gadugi" panose="020B0502040204020203" pitchFamily="34" charset="0"/>
              <a:sym typeface="Arial"/>
            </a:endParaRPr>
          </a:p>
        </p:txBody>
      </p:sp>
      <p:sp>
        <p:nvSpPr>
          <p:cNvPr id="5" name="Google Shape;105;p2">
            <a:extLst>
              <a:ext uri="{FF2B5EF4-FFF2-40B4-BE49-F238E27FC236}">
                <a16:creationId xmlns:a16="http://schemas.microsoft.com/office/drawing/2014/main" id="{CF3FDE62-12E4-AA66-3DD3-F692CBB2A51F}"/>
              </a:ext>
            </a:extLst>
          </p:cNvPr>
          <p:cNvSpPr txBox="1">
            <a:spLocks noGrp="1"/>
          </p:cNvSpPr>
          <p:nvPr>
            <p:ph type="body" idx="1"/>
          </p:nvPr>
        </p:nvSpPr>
        <p:spPr>
          <a:xfrm>
            <a:off x="6096000" y="1826246"/>
            <a:ext cx="5219700" cy="4064073"/>
          </a:xfrm>
          <a:prstGeom prst="rect">
            <a:avLst/>
          </a:prstGeom>
          <a:noFill/>
          <a:ln>
            <a:noFill/>
          </a:ln>
        </p:spPr>
        <p:txBody>
          <a:bodyPr spcFirstLastPara="1" wrap="square" lIns="91425" tIns="45700" rIns="91425" bIns="45700" anchor="t" anchorCtr="0">
            <a:normAutofit/>
          </a:bodyPr>
          <a:lstStyle/>
          <a:p>
            <a:pPr marL="114300" indent="0" algn="just" rtl="0">
              <a:spcBef>
                <a:spcPts val="0"/>
              </a:spcBef>
              <a:spcAft>
                <a:spcPts val="0"/>
              </a:spcAft>
              <a:buNone/>
            </a:pPr>
            <a:endParaRPr lang="en-US" sz="2000" b="0" i="0" u="none" strike="noStrike" dirty="0">
              <a:solidFill>
                <a:srgbClr val="000000"/>
              </a:solidFill>
              <a:effectLst/>
              <a:latin typeface="Arial Narrow" panose="020B0606020202030204" pitchFamily="34" charset="0"/>
            </a:endParaRPr>
          </a:p>
          <a:p>
            <a:pPr algn="just" rtl="0">
              <a:spcBef>
                <a:spcPts val="0"/>
              </a:spcBef>
              <a:spcAft>
                <a:spcPts val="0"/>
              </a:spcAft>
              <a:buFont typeface="Wingdings" panose="05000000000000000000" pitchFamily="2" charset="2"/>
              <a:buChar char="§"/>
            </a:pPr>
            <a:r>
              <a:rPr lang="en-US" sz="2000" b="1" dirty="0">
                <a:solidFill>
                  <a:srgbClr val="000000"/>
                </a:solidFill>
                <a:latin typeface="Arial Narrow" panose="020B0606020202030204" pitchFamily="34" charset="0"/>
              </a:rPr>
              <a:t>Data Backup and the importance of this</a:t>
            </a:r>
          </a:p>
          <a:p>
            <a:pPr marL="114300" indent="0" algn="just">
              <a:lnSpc>
                <a:spcPct val="115000"/>
              </a:lnSpc>
              <a:spcAft>
                <a:spcPts val="1000"/>
              </a:spcAft>
              <a:buNone/>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Backing up your data is one of the most important processes that people using various digital devices should get used to. Having your data information in one place is convenient and secure as well as a bit dangerous. Let us say that the office where both your computer and backup storage device are stored is destroyed due to fire. Then there is now way for data to be retrieved.</a:t>
            </a:r>
            <a:endParaRPr lang="en-CY" sz="2000" dirty="0">
              <a:effectLst/>
              <a:latin typeface="Arial Narrow" panose="020B0606020202030204" pitchFamily="34" charset="0"/>
              <a:ea typeface="Calibri" panose="020F0502020204030204" pitchFamily="34" charset="0"/>
              <a:cs typeface="Times New Roman" panose="02020603050405020304" pitchFamily="18" charset="0"/>
            </a:endParaRPr>
          </a:p>
          <a:p>
            <a:pPr marL="114300" indent="0">
              <a:buNone/>
            </a:pPr>
            <a:endParaRPr lang="en-US" sz="2000" dirty="0">
              <a:latin typeface="Arial Narrow" panose="020B0606020202030204" pitchFamily="34" charset="0"/>
              <a:ea typeface="Candara"/>
              <a:cs typeface="Candara"/>
              <a:sym typeface="Candara"/>
            </a:endParaRPr>
          </a:p>
        </p:txBody>
      </p:sp>
      <p:pic>
        <p:nvPicPr>
          <p:cNvPr id="2" name="Online Media 1" title="What is Data Backup and Why is it Important?">
            <a:hlinkClick r:id="" action="ppaction://media"/>
            <a:extLst>
              <a:ext uri="{FF2B5EF4-FFF2-40B4-BE49-F238E27FC236}">
                <a16:creationId xmlns:a16="http://schemas.microsoft.com/office/drawing/2014/main" id="{0575E9F6-3656-4D9D-8B27-4BE5AC3C957C}"/>
              </a:ext>
            </a:extLst>
          </p:cNvPr>
          <p:cNvPicPr>
            <a:picLocks noRot="1" noChangeAspect="1"/>
          </p:cNvPicPr>
          <p:nvPr>
            <a:videoFile r:link="rId1"/>
          </p:nvPr>
        </p:nvPicPr>
        <p:blipFill>
          <a:blip r:embed="rId4"/>
          <a:stretch>
            <a:fillRect/>
          </a:stretch>
        </p:blipFill>
        <p:spPr>
          <a:xfrm>
            <a:off x="874995" y="2277110"/>
            <a:ext cx="4889347" cy="2762481"/>
          </a:xfrm>
          <a:prstGeom prst="rect">
            <a:avLst/>
          </a:prstGeom>
        </p:spPr>
      </p:pic>
    </p:spTree>
    <p:extLst>
      <p:ext uri="{BB962C8B-B14F-4D97-AF65-F5344CB8AC3E}">
        <p14:creationId xmlns:p14="http://schemas.microsoft.com/office/powerpoint/2010/main" val="278047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BAB6BC-A648-5DDB-61AB-70853E26742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22</a:t>
            </a:fld>
            <a:endParaRPr lang="en-US" dirty="0"/>
          </a:p>
        </p:txBody>
      </p:sp>
      <p:sp>
        <p:nvSpPr>
          <p:cNvPr id="9" name="Google Shape;103;p2">
            <a:extLst>
              <a:ext uri="{FF2B5EF4-FFF2-40B4-BE49-F238E27FC236}">
                <a16:creationId xmlns:a16="http://schemas.microsoft.com/office/drawing/2014/main" id="{F7E5F626-6C33-8210-B9F9-715112B587D4}"/>
              </a:ext>
            </a:extLst>
          </p:cNvPr>
          <p:cNvSpPr/>
          <p:nvPr/>
        </p:nvSpPr>
        <p:spPr>
          <a:xfrm>
            <a:off x="0" y="689113"/>
            <a:ext cx="3319669" cy="736531"/>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0" name="Google Shape;107;p2">
            <a:extLst>
              <a:ext uri="{FF2B5EF4-FFF2-40B4-BE49-F238E27FC236}">
                <a16:creationId xmlns:a16="http://schemas.microsoft.com/office/drawing/2014/main" id="{71679280-0761-8D98-4375-C79F307F79D5}"/>
              </a:ext>
            </a:extLst>
          </p:cNvPr>
          <p:cNvSpPr txBox="1"/>
          <p:nvPr/>
        </p:nvSpPr>
        <p:spPr>
          <a:xfrm>
            <a:off x="2537" y="795788"/>
            <a:ext cx="331713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lt1"/>
                </a:solidFill>
                <a:latin typeface="Gadugi" panose="020B0502040204020203" pitchFamily="34" charset="0"/>
                <a:ea typeface="Gadugi" panose="020B0502040204020203" pitchFamily="34" charset="0"/>
                <a:sym typeface="Candara"/>
              </a:rPr>
              <a:t>Topic 2: </a:t>
            </a:r>
            <a:r>
              <a:rPr lang="en-GB" sz="2800" dirty="0">
                <a:solidFill>
                  <a:schemeClr val="lt1"/>
                </a:solidFill>
                <a:latin typeface="Gadugi" panose="020B0502040204020203" pitchFamily="34" charset="0"/>
                <a:ea typeface="Gadugi" panose="020B0502040204020203" pitchFamily="34" charset="0"/>
                <a:sym typeface="Candara"/>
              </a:rPr>
              <a:t>Measures</a:t>
            </a:r>
            <a:endParaRPr sz="1400" b="0" i="0" u="none" strike="noStrike" cap="none" dirty="0">
              <a:solidFill>
                <a:srgbClr val="000000"/>
              </a:solidFill>
              <a:latin typeface="Gadugi" panose="020B0502040204020203" pitchFamily="34" charset="0"/>
              <a:ea typeface="Gadugi" panose="020B0502040204020203" pitchFamily="34" charset="0"/>
              <a:sym typeface="Arial"/>
            </a:endParaRPr>
          </a:p>
        </p:txBody>
      </p:sp>
      <p:sp>
        <p:nvSpPr>
          <p:cNvPr id="5" name="Google Shape;105;p2">
            <a:extLst>
              <a:ext uri="{FF2B5EF4-FFF2-40B4-BE49-F238E27FC236}">
                <a16:creationId xmlns:a16="http://schemas.microsoft.com/office/drawing/2014/main" id="{4DAAF768-0445-3AF6-C3D7-034BB5FD9982}"/>
              </a:ext>
            </a:extLst>
          </p:cNvPr>
          <p:cNvSpPr txBox="1">
            <a:spLocks noGrp="1"/>
          </p:cNvSpPr>
          <p:nvPr>
            <p:ph type="body" idx="1"/>
          </p:nvPr>
        </p:nvSpPr>
        <p:spPr>
          <a:xfrm>
            <a:off x="681644" y="1673019"/>
            <a:ext cx="11049000" cy="4064073"/>
          </a:xfrm>
          <a:prstGeom prst="rect">
            <a:avLst/>
          </a:prstGeom>
          <a:noFill/>
          <a:ln>
            <a:noFill/>
          </a:ln>
        </p:spPr>
        <p:txBody>
          <a:bodyPr spcFirstLastPara="1" wrap="square" lIns="91425" tIns="45700" rIns="91425" bIns="45700" anchor="t" anchorCtr="0">
            <a:normAutofit/>
          </a:bodyPr>
          <a:lstStyle/>
          <a:p>
            <a:pPr marL="114300" indent="0" algn="just" rtl="0">
              <a:spcBef>
                <a:spcPts val="0"/>
              </a:spcBef>
              <a:spcAft>
                <a:spcPts val="0"/>
              </a:spcAft>
              <a:buNone/>
            </a:pPr>
            <a:endParaRPr lang="en-US" sz="2000" b="0" i="0" u="none" strike="noStrike" dirty="0">
              <a:solidFill>
                <a:srgbClr val="000000"/>
              </a:solidFill>
              <a:effectLst/>
              <a:latin typeface="Arial Narrow" panose="020B0606020202030204" pitchFamily="34" charset="0"/>
            </a:endParaRPr>
          </a:p>
          <a:p>
            <a:pPr algn="just" rtl="0">
              <a:spcBef>
                <a:spcPts val="0"/>
              </a:spcBef>
              <a:spcAft>
                <a:spcPts val="0"/>
              </a:spcAft>
              <a:buFont typeface="Wingdings" panose="05000000000000000000" pitchFamily="2" charset="2"/>
              <a:buChar char="§"/>
            </a:pPr>
            <a:r>
              <a:rPr lang="en-US" sz="2000" b="1" dirty="0">
                <a:solidFill>
                  <a:srgbClr val="000000"/>
                </a:solidFill>
                <a:latin typeface="Arial Narrow" panose="020B0606020202030204" pitchFamily="34" charset="0"/>
              </a:rPr>
              <a:t>How to do a data backup – 6 strategies: (Kyle Chin, 2022)</a:t>
            </a:r>
          </a:p>
          <a:p>
            <a:pPr marL="114300" indent="0" algn="just" rtl="0">
              <a:spcBef>
                <a:spcPts val="0"/>
              </a:spcBef>
              <a:spcAft>
                <a:spcPts val="0"/>
              </a:spcAft>
              <a:buNone/>
            </a:pPr>
            <a:endParaRPr lang="en-US" sz="2000" b="1"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marL="571500" indent="-457200" algn="just">
              <a:buAutoNum type="arabicParenR"/>
            </a:pPr>
            <a:r>
              <a:rPr lang="en-US" sz="2000" dirty="0">
                <a:latin typeface="Arial Narrow" panose="020B0606020202030204" pitchFamily="34" charset="0"/>
                <a:ea typeface="Calibri" panose="020F0502020204030204" pitchFamily="34" charset="0"/>
                <a:cs typeface="Times New Roman" panose="02020603050405020304" pitchFamily="18" charset="0"/>
              </a:rPr>
              <a:t>Use an External Hard Drive</a:t>
            </a:r>
          </a:p>
          <a:p>
            <a:pPr marL="571500" indent="-457200" algn="just">
              <a:buAutoNum type="arabicParenR"/>
            </a:pPr>
            <a:r>
              <a:rPr lang="en-US" sz="2000" dirty="0">
                <a:latin typeface="Arial Narrow" panose="020B0606020202030204" pitchFamily="34" charset="0"/>
                <a:ea typeface="Calibri" panose="020F0502020204030204" pitchFamily="34" charset="0"/>
                <a:cs typeface="Times New Roman" panose="02020603050405020304" pitchFamily="18" charset="0"/>
              </a:rPr>
              <a:t>Use a USB Flash Drive</a:t>
            </a:r>
          </a:p>
          <a:p>
            <a:pPr marL="571500" indent="-457200" algn="just">
              <a:buAutoNum type="arabicParenR"/>
            </a:pPr>
            <a:r>
              <a:rPr lang="en-US" sz="2000" dirty="0">
                <a:latin typeface="Arial Narrow" panose="020B0606020202030204" pitchFamily="34" charset="0"/>
                <a:ea typeface="Calibri" panose="020F0502020204030204" pitchFamily="34" charset="0"/>
                <a:cs typeface="Times New Roman" panose="02020603050405020304" pitchFamily="18" charset="0"/>
              </a:rPr>
              <a:t>Use Optical Media</a:t>
            </a:r>
          </a:p>
          <a:p>
            <a:pPr marL="571500" indent="-457200" algn="just">
              <a:buAutoNum type="arabicParenR"/>
            </a:pPr>
            <a:r>
              <a:rPr lang="en-US" sz="2000" dirty="0">
                <a:latin typeface="Arial Narrow" panose="020B0606020202030204" pitchFamily="34" charset="0"/>
                <a:ea typeface="Calibri" panose="020F0502020204030204" pitchFamily="34" charset="0"/>
                <a:cs typeface="Times New Roman" panose="02020603050405020304" pitchFamily="18" charset="0"/>
              </a:rPr>
              <a:t>Use Cloud Storage</a:t>
            </a:r>
          </a:p>
          <a:p>
            <a:pPr marL="571500" indent="-457200" algn="just">
              <a:buAutoNum type="arabicParenR"/>
            </a:pPr>
            <a:r>
              <a:rPr lang="en-US" sz="2000" dirty="0">
                <a:latin typeface="Arial Narrow" panose="020B0606020202030204" pitchFamily="34" charset="0"/>
                <a:ea typeface="Calibri" panose="020F0502020204030204" pitchFamily="34" charset="0"/>
                <a:cs typeface="Times New Roman" panose="02020603050405020304" pitchFamily="18" charset="0"/>
              </a:rPr>
              <a:t>Use an Online Backup Service </a:t>
            </a:r>
          </a:p>
          <a:p>
            <a:pPr marL="571500" indent="-457200" algn="just">
              <a:buAutoNum type="arabicParenR"/>
            </a:pPr>
            <a:r>
              <a:rPr lang="en-US" sz="2000" dirty="0">
                <a:latin typeface="Arial Narrow" panose="020B0606020202030204" pitchFamily="34" charset="0"/>
                <a:ea typeface="Calibri" panose="020F0502020204030204" pitchFamily="34" charset="0"/>
                <a:cs typeface="Times New Roman" panose="02020603050405020304" pitchFamily="18" charset="0"/>
              </a:rPr>
              <a:t>Invest in a Network Attached Storage (NAS) Device</a:t>
            </a:r>
          </a:p>
          <a:p>
            <a:pPr marL="114300" indent="0" algn="just">
              <a:buNone/>
            </a:pPr>
            <a:endParaRPr lang="en-CY" sz="2000" dirty="0">
              <a:effectLst/>
              <a:latin typeface="Arial Narrow" panose="020B0606020202030204" pitchFamily="34" charset="0"/>
              <a:ea typeface="Calibri" panose="020F0502020204030204" pitchFamily="34" charset="0"/>
              <a:cs typeface="Times New Roman" panose="02020603050405020304" pitchFamily="18" charset="0"/>
            </a:endParaRPr>
          </a:p>
          <a:p>
            <a:pPr marL="114300" indent="0">
              <a:buNone/>
            </a:pPr>
            <a:endParaRPr lang="en-US" sz="2000" dirty="0">
              <a:latin typeface="Arial Narrow" panose="020B0606020202030204" pitchFamily="34" charset="0"/>
              <a:ea typeface="Candara"/>
              <a:cs typeface="Candara"/>
              <a:sym typeface="Candara"/>
            </a:endParaRPr>
          </a:p>
        </p:txBody>
      </p:sp>
    </p:spTree>
    <p:extLst>
      <p:ext uri="{BB962C8B-B14F-4D97-AF65-F5344CB8AC3E}">
        <p14:creationId xmlns:p14="http://schemas.microsoft.com/office/powerpoint/2010/main" val="3833075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BAB6BC-A648-5DDB-61AB-70853E26742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23</a:t>
            </a:fld>
            <a:endParaRPr lang="en-US" dirty="0"/>
          </a:p>
        </p:txBody>
      </p:sp>
      <p:sp>
        <p:nvSpPr>
          <p:cNvPr id="9" name="Google Shape;103;p2">
            <a:extLst>
              <a:ext uri="{FF2B5EF4-FFF2-40B4-BE49-F238E27FC236}">
                <a16:creationId xmlns:a16="http://schemas.microsoft.com/office/drawing/2014/main" id="{F7E5F626-6C33-8210-B9F9-715112B587D4}"/>
              </a:ext>
            </a:extLst>
          </p:cNvPr>
          <p:cNvSpPr/>
          <p:nvPr/>
        </p:nvSpPr>
        <p:spPr>
          <a:xfrm>
            <a:off x="0" y="689113"/>
            <a:ext cx="3319669" cy="736531"/>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0" name="Google Shape;107;p2">
            <a:extLst>
              <a:ext uri="{FF2B5EF4-FFF2-40B4-BE49-F238E27FC236}">
                <a16:creationId xmlns:a16="http://schemas.microsoft.com/office/drawing/2014/main" id="{71679280-0761-8D98-4375-C79F307F79D5}"/>
              </a:ext>
            </a:extLst>
          </p:cNvPr>
          <p:cNvSpPr txBox="1"/>
          <p:nvPr/>
        </p:nvSpPr>
        <p:spPr>
          <a:xfrm>
            <a:off x="2537" y="795788"/>
            <a:ext cx="331713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lt1"/>
                </a:solidFill>
                <a:latin typeface="Gadugi" panose="020B0502040204020203" pitchFamily="34" charset="0"/>
                <a:ea typeface="Gadugi" panose="020B0502040204020203" pitchFamily="34" charset="0"/>
                <a:sym typeface="Candara"/>
              </a:rPr>
              <a:t>Topic 2: </a:t>
            </a:r>
            <a:r>
              <a:rPr lang="en-GB" sz="2800" dirty="0">
                <a:solidFill>
                  <a:schemeClr val="lt1"/>
                </a:solidFill>
                <a:latin typeface="Gadugi" panose="020B0502040204020203" pitchFamily="34" charset="0"/>
                <a:ea typeface="Gadugi" panose="020B0502040204020203" pitchFamily="34" charset="0"/>
                <a:sym typeface="Candara"/>
              </a:rPr>
              <a:t>Measures</a:t>
            </a:r>
            <a:endParaRPr sz="1400" b="0" i="0" u="none" strike="noStrike" cap="none" dirty="0">
              <a:solidFill>
                <a:srgbClr val="000000"/>
              </a:solidFill>
              <a:latin typeface="Gadugi" panose="020B0502040204020203" pitchFamily="34" charset="0"/>
              <a:ea typeface="Gadugi" panose="020B0502040204020203" pitchFamily="34" charset="0"/>
              <a:sym typeface="Arial"/>
            </a:endParaRPr>
          </a:p>
        </p:txBody>
      </p:sp>
      <p:sp>
        <p:nvSpPr>
          <p:cNvPr id="5" name="Google Shape;105;p2">
            <a:extLst>
              <a:ext uri="{FF2B5EF4-FFF2-40B4-BE49-F238E27FC236}">
                <a16:creationId xmlns:a16="http://schemas.microsoft.com/office/drawing/2014/main" id="{4CD7B2D6-20BB-B4D4-51CF-D49CF8C56255}"/>
              </a:ext>
            </a:extLst>
          </p:cNvPr>
          <p:cNvSpPr txBox="1">
            <a:spLocks noGrp="1"/>
          </p:cNvSpPr>
          <p:nvPr>
            <p:ph type="body" idx="1"/>
          </p:nvPr>
        </p:nvSpPr>
        <p:spPr>
          <a:xfrm>
            <a:off x="6096000" y="1826246"/>
            <a:ext cx="5219700" cy="4064073"/>
          </a:xfrm>
          <a:prstGeom prst="rect">
            <a:avLst/>
          </a:prstGeom>
          <a:noFill/>
          <a:ln>
            <a:noFill/>
          </a:ln>
        </p:spPr>
        <p:txBody>
          <a:bodyPr spcFirstLastPara="1" wrap="square" lIns="91425" tIns="45700" rIns="91425" bIns="45700" anchor="t" anchorCtr="0">
            <a:normAutofit/>
          </a:bodyPr>
          <a:lstStyle/>
          <a:p>
            <a:pPr marL="114300" indent="0" algn="just" rtl="0">
              <a:spcBef>
                <a:spcPts val="0"/>
              </a:spcBef>
              <a:spcAft>
                <a:spcPts val="0"/>
              </a:spcAft>
              <a:buNone/>
            </a:pPr>
            <a:endParaRPr lang="en-US" sz="2000" b="0" i="0" u="none" strike="noStrike" dirty="0">
              <a:solidFill>
                <a:srgbClr val="000000"/>
              </a:solidFill>
              <a:effectLst/>
              <a:latin typeface="Arial Narrow" panose="020B0606020202030204" pitchFamily="34" charset="0"/>
            </a:endParaRPr>
          </a:p>
          <a:p>
            <a:pPr algn="just" rtl="0">
              <a:spcBef>
                <a:spcPts val="0"/>
              </a:spcBef>
              <a:spcAft>
                <a:spcPts val="0"/>
              </a:spcAft>
              <a:buFont typeface="Wingdings" panose="05000000000000000000" pitchFamily="2" charset="2"/>
              <a:buChar char="§"/>
            </a:pPr>
            <a:r>
              <a:rPr lang="en-US" sz="2000" b="1" dirty="0">
                <a:solidFill>
                  <a:srgbClr val="000000"/>
                </a:solidFill>
                <a:latin typeface="Arial Narrow" panose="020B0606020202030204" pitchFamily="34" charset="0"/>
              </a:rPr>
              <a:t>Encryption firewall and the importance of this </a:t>
            </a:r>
          </a:p>
          <a:p>
            <a:pPr marL="114300" indent="0" algn="just">
              <a:buNone/>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The firewall is a program responsible for “Filtering Data” going in and out of our computer device and the Internet. Data arrives and leaves in packets, however before those packets are send to their destination or received they must first pass a check. The check is performed by the Firewall, which is a program responsible for regulating this data traffic and if a data packet is not supposed to be received or sent is “burned”.</a:t>
            </a:r>
            <a:endParaRPr lang="en-CY" sz="2000" dirty="0">
              <a:effectLst/>
              <a:latin typeface="Arial Narrow" panose="020B0606020202030204" pitchFamily="34" charset="0"/>
              <a:ea typeface="Calibri" panose="020F0502020204030204" pitchFamily="34" charset="0"/>
              <a:cs typeface="Times New Roman" panose="02020603050405020304" pitchFamily="18" charset="0"/>
            </a:endParaRPr>
          </a:p>
          <a:p>
            <a:pPr marL="114300" indent="0">
              <a:buNone/>
            </a:pPr>
            <a:endParaRPr lang="en-US" sz="2000" dirty="0">
              <a:latin typeface="Arial Narrow" panose="020B0606020202030204" pitchFamily="34" charset="0"/>
              <a:ea typeface="Candara"/>
              <a:cs typeface="Candara"/>
              <a:sym typeface="Candara"/>
            </a:endParaRPr>
          </a:p>
        </p:txBody>
      </p:sp>
      <p:pic>
        <p:nvPicPr>
          <p:cNvPr id="2" name="Online Media 1" title="What is a Firewall?">
            <a:hlinkClick r:id="" action="ppaction://media"/>
            <a:extLst>
              <a:ext uri="{FF2B5EF4-FFF2-40B4-BE49-F238E27FC236}">
                <a16:creationId xmlns:a16="http://schemas.microsoft.com/office/drawing/2014/main" id="{47B7142B-0C63-A89B-36F3-6B37D64F09D0}"/>
              </a:ext>
            </a:extLst>
          </p:cNvPr>
          <p:cNvPicPr>
            <a:picLocks noRot="1" noChangeAspect="1"/>
          </p:cNvPicPr>
          <p:nvPr>
            <a:videoFile r:link="rId1"/>
          </p:nvPr>
        </p:nvPicPr>
        <p:blipFill>
          <a:blip r:embed="rId4"/>
          <a:stretch>
            <a:fillRect/>
          </a:stretch>
        </p:blipFill>
        <p:spPr>
          <a:xfrm>
            <a:off x="1248275" y="2150709"/>
            <a:ext cx="3791316" cy="2843487"/>
          </a:xfrm>
          <a:prstGeom prst="rect">
            <a:avLst/>
          </a:prstGeom>
        </p:spPr>
      </p:pic>
    </p:spTree>
    <p:extLst>
      <p:ext uri="{BB962C8B-B14F-4D97-AF65-F5344CB8AC3E}">
        <p14:creationId xmlns:p14="http://schemas.microsoft.com/office/powerpoint/2010/main" val="223706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BAB6BC-A648-5DDB-61AB-70853E26742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24</a:t>
            </a:fld>
            <a:endParaRPr lang="en-US" dirty="0"/>
          </a:p>
        </p:txBody>
      </p:sp>
      <p:sp>
        <p:nvSpPr>
          <p:cNvPr id="9" name="Google Shape;103;p2">
            <a:extLst>
              <a:ext uri="{FF2B5EF4-FFF2-40B4-BE49-F238E27FC236}">
                <a16:creationId xmlns:a16="http://schemas.microsoft.com/office/drawing/2014/main" id="{F7E5F626-6C33-8210-B9F9-715112B587D4}"/>
              </a:ext>
            </a:extLst>
          </p:cNvPr>
          <p:cNvSpPr/>
          <p:nvPr/>
        </p:nvSpPr>
        <p:spPr>
          <a:xfrm>
            <a:off x="0" y="689113"/>
            <a:ext cx="3319669" cy="736531"/>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0" name="Google Shape;107;p2">
            <a:extLst>
              <a:ext uri="{FF2B5EF4-FFF2-40B4-BE49-F238E27FC236}">
                <a16:creationId xmlns:a16="http://schemas.microsoft.com/office/drawing/2014/main" id="{71679280-0761-8D98-4375-C79F307F79D5}"/>
              </a:ext>
            </a:extLst>
          </p:cNvPr>
          <p:cNvSpPr txBox="1"/>
          <p:nvPr/>
        </p:nvSpPr>
        <p:spPr>
          <a:xfrm>
            <a:off x="2537" y="795788"/>
            <a:ext cx="331713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lt1"/>
                </a:solidFill>
                <a:latin typeface="Gadugi" panose="020B0502040204020203" pitchFamily="34" charset="0"/>
                <a:ea typeface="Gadugi" panose="020B0502040204020203" pitchFamily="34" charset="0"/>
                <a:sym typeface="Candara"/>
              </a:rPr>
              <a:t>Topic 2: </a:t>
            </a:r>
            <a:r>
              <a:rPr lang="en-GB" sz="2800" dirty="0">
                <a:solidFill>
                  <a:schemeClr val="lt1"/>
                </a:solidFill>
                <a:latin typeface="Gadugi" panose="020B0502040204020203" pitchFamily="34" charset="0"/>
                <a:ea typeface="Gadugi" panose="020B0502040204020203" pitchFamily="34" charset="0"/>
                <a:sym typeface="Candara"/>
              </a:rPr>
              <a:t>Measures</a:t>
            </a:r>
            <a:endParaRPr sz="1400" b="0" i="0" u="none" strike="noStrike" cap="none" dirty="0">
              <a:solidFill>
                <a:srgbClr val="000000"/>
              </a:solidFill>
              <a:latin typeface="Gadugi" panose="020B0502040204020203" pitchFamily="34" charset="0"/>
              <a:ea typeface="Gadugi" panose="020B0502040204020203" pitchFamily="34" charset="0"/>
              <a:sym typeface="Arial"/>
            </a:endParaRPr>
          </a:p>
        </p:txBody>
      </p:sp>
      <p:sp>
        <p:nvSpPr>
          <p:cNvPr id="6" name="Google Shape;105;p2">
            <a:extLst>
              <a:ext uri="{FF2B5EF4-FFF2-40B4-BE49-F238E27FC236}">
                <a16:creationId xmlns:a16="http://schemas.microsoft.com/office/drawing/2014/main" id="{7848B56A-5770-7BBE-D2A9-F24EF48C6017}"/>
              </a:ext>
            </a:extLst>
          </p:cNvPr>
          <p:cNvSpPr txBox="1">
            <a:spLocks noGrp="1"/>
          </p:cNvSpPr>
          <p:nvPr>
            <p:ph type="body" idx="1"/>
          </p:nvPr>
        </p:nvSpPr>
        <p:spPr>
          <a:xfrm>
            <a:off x="6096000" y="1603180"/>
            <a:ext cx="5219700" cy="4064073"/>
          </a:xfrm>
          <a:prstGeom prst="rect">
            <a:avLst/>
          </a:prstGeom>
          <a:noFill/>
          <a:ln>
            <a:noFill/>
          </a:ln>
        </p:spPr>
        <p:txBody>
          <a:bodyPr spcFirstLastPara="1" wrap="square" lIns="91425" tIns="45700" rIns="91425" bIns="45700" anchor="t" anchorCtr="0">
            <a:normAutofit/>
          </a:bodyPr>
          <a:lstStyle/>
          <a:p>
            <a:pPr marL="114300" indent="0" algn="just" rtl="0">
              <a:spcBef>
                <a:spcPts val="0"/>
              </a:spcBef>
              <a:spcAft>
                <a:spcPts val="0"/>
              </a:spcAft>
              <a:buNone/>
            </a:pPr>
            <a:endParaRPr lang="en-US" sz="2000" b="0" i="0" u="none" strike="noStrike" dirty="0">
              <a:solidFill>
                <a:srgbClr val="000000"/>
              </a:solidFill>
              <a:effectLst/>
              <a:latin typeface="Arial Narrow" panose="020B0606020202030204" pitchFamily="34" charset="0"/>
            </a:endParaRPr>
          </a:p>
          <a:p>
            <a:pPr algn="just" rtl="0">
              <a:spcBef>
                <a:spcPts val="0"/>
              </a:spcBef>
              <a:spcAft>
                <a:spcPts val="0"/>
              </a:spcAft>
              <a:buFont typeface="Wingdings" panose="05000000000000000000" pitchFamily="2" charset="2"/>
              <a:buChar char="§"/>
            </a:pPr>
            <a:r>
              <a:rPr lang="en-US" sz="2000" b="1" dirty="0">
                <a:solidFill>
                  <a:srgbClr val="000000"/>
                </a:solidFill>
                <a:latin typeface="Arial Narrow" panose="020B0606020202030204" pitchFamily="34" charset="0"/>
              </a:rPr>
              <a:t>How can I make a proper and secure                 Online shopping?</a:t>
            </a:r>
          </a:p>
          <a:p>
            <a:pPr marL="114300" indent="0" algn="just">
              <a:buNone/>
            </a:pPr>
            <a:r>
              <a:rPr lang="en-US" sz="2000" dirty="0">
                <a:latin typeface="Arial Narrow" panose="020B0606020202030204" pitchFamily="34" charset="0"/>
                <a:ea typeface="Candara"/>
                <a:cs typeface="Candara"/>
                <a:sym typeface="Candara"/>
              </a:rPr>
              <a:t>According to </a:t>
            </a:r>
            <a:r>
              <a:rPr lang="en-US" sz="2000" dirty="0" err="1">
                <a:latin typeface="Arial Narrow" panose="020B0606020202030204" pitchFamily="34" charset="0"/>
                <a:ea typeface="Candara"/>
                <a:cs typeface="Candara"/>
                <a:sym typeface="Candara"/>
              </a:rPr>
              <a:t>Tidio</a:t>
            </a:r>
            <a:r>
              <a:rPr lang="en-US" sz="2000" dirty="0">
                <a:latin typeface="Arial Narrow" panose="020B0606020202030204" pitchFamily="34" charset="0"/>
                <a:ea typeface="Candara"/>
                <a:cs typeface="Candara"/>
                <a:sym typeface="Candara"/>
              </a:rPr>
              <a:t> webpage (2023) </a:t>
            </a:r>
            <a:r>
              <a:rPr lang="en-US" sz="2000" dirty="0">
                <a:solidFill>
                  <a:srgbClr val="040C28"/>
                </a:solidFill>
                <a:latin typeface="Arial Narrow" panose="020B0606020202030204" pitchFamily="34" charset="0"/>
                <a:ea typeface="Candara"/>
                <a:cs typeface="Candara"/>
                <a:sym typeface="Candara"/>
              </a:rPr>
              <a:t>“o</a:t>
            </a:r>
            <a:r>
              <a:rPr lang="en-US" sz="2000" b="0" i="0" dirty="0">
                <a:solidFill>
                  <a:srgbClr val="040C28"/>
                </a:solidFill>
                <a:effectLst/>
                <a:latin typeface="Arial Narrow" panose="020B0606020202030204" pitchFamily="34" charset="0"/>
              </a:rPr>
              <a:t>ver 2.14 billion shoppers now buy items online</a:t>
            </a:r>
            <a:r>
              <a:rPr lang="en-US" sz="2000" b="0" i="0" dirty="0">
                <a:solidFill>
                  <a:srgbClr val="202124"/>
                </a:solidFill>
                <a:effectLst/>
                <a:latin typeface="Arial Narrow" panose="020B0606020202030204" pitchFamily="34" charset="0"/>
              </a:rPr>
              <a:t>, which is a significant increase from just a few years ago. With the current world population of 7.9 billion, it means that 27% of all people that are alive are digital buyers”.</a:t>
            </a:r>
          </a:p>
          <a:p>
            <a:pPr marL="114300" indent="0" algn="just">
              <a:buNone/>
            </a:pPr>
            <a:endParaRPr lang="en-US" sz="2000" dirty="0">
              <a:solidFill>
                <a:srgbClr val="202124"/>
              </a:solidFill>
              <a:latin typeface="Arial Narrow" panose="020B0606020202030204" pitchFamily="34" charset="0"/>
              <a:ea typeface="Candara"/>
              <a:cs typeface="Candara"/>
              <a:sym typeface="Candara"/>
            </a:endParaRPr>
          </a:p>
          <a:p>
            <a:pPr marL="114300" indent="0" algn="just">
              <a:buNone/>
            </a:pPr>
            <a:r>
              <a:rPr lang="en-US" sz="2000" dirty="0">
                <a:latin typeface="Arial Narrow" panose="020B0606020202030204" pitchFamily="34" charset="0"/>
                <a:ea typeface="Candara"/>
                <a:cs typeface="Candara"/>
                <a:sym typeface="Candara"/>
              </a:rPr>
              <a:t>What if I am part of this number of people, what should I take into account? Take a look at the video on the left!</a:t>
            </a:r>
          </a:p>
        </p:txBody>
      </p:sp>
      <p:pic>
        <p:nvPicPr>
          <p:cNvPr id="2" name="Online Media 1" title="Stay Safe When Shopping Online">
            <a:hlinkClick r:id="" action="ppaction://media"/>
            <a:extLst>
              <a:ext uri="{FF2B5EF4-FFF2-40B4-BE49-F238E27FC236}">
                <a16:creationId xmlns:a16="http://schemas.microsoft.com/office/drawing/2014/main" id="{30669F7F-1814-2888-2C2F-DFFC7AEF5663}"/>
              </a:ext>
            </a:extLst>
          </p:cNvPr>
          <p:cNvPicPr>
            <a:picLocks noRot="1" noChangeAspect="1"/>
          </p:cNvPicPr>
          <p:nvPr>
            <a:videoFile r:link="rId1"/>
          </p:nvPr>
        </p:nvPicPr>
        <p:blipFill>
          <a:blip r:embed="rId4"/>
          <a:stretch>
            <a:fillRect/>
          </a:stretch>
        </p:blipFill>
        <p:spPr>
          <a:xfrm>
            <a:off x="848253" y="2278064"/>
            <a:ext cx="4942832" cy="2792700"/>
          </a:xfrm>
          <a:prstGeom prst="rect">
            <a:avLst/>
          </a:prstGeom>
        </p:spPr>
      </p:pic>
    </p:spTree>
    <p:extLst>
      <p:ext uri="{BB962C8B-B14F-4D97-AF65-F5344CB8AC3E}">
        <p14:creationId xmlns:p14="http://schemas.microsoft.com/office/powerpoint/2010/main" val="252600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BAB6BC-A648-5DDB-61AB-70853E26742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25</a:t>
            </a:fld>
            <a:endParaRPr lang="en-US" dirty="0"/>
          </a:p>
        </p:txBody>
      </p:sp>
      <p:sp>
        <p:nvSpPr>
          <p:cNvPr id="9" name="Google Shape;103;p2">
            <a:extLst>
              <a:ext uri="{FF2B5EF4-FFF2-40B4-BE49-F238E27FC236}">
                <a16:creationId xmlns:a16="http://schemas.microsoft.com/office/drawing/2014/main" id="{F7E5F626-6C33-8210-B9F9-715112B587D4}"/>
              </a:ext>
            </a:extLst>
          </p:cNvPr>
          <p:cNvSpPr/>
          <p:nvPr/>
        </p:nvSpPr>
        <p:spPr>
          <a:xfrm>
            <a:off x="0" y="689113"/>
            <a:ext cx="3517900" cy="736531"/>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0" name="Google Shape;107;p2">
            <a:extLst>
              <a:ext uri="{FF2B5EF4-FFF2-40B4-BE49-F238E27FC236}">
                <a16:creationId xmlns:a16="http://schemas.microsoft.com/office/drawing/2014/main" id="{71679280-0761-8D98-4375-C79F307F79D5}"/>
              </a:ext>
            </a:extLst>
          </p:cNvPr>
          <p:cNvSpPr txBox="1"/>
          <p:nvPr/>
        </p:nvSpPr>
        <p:spPr>
          <a:xfrm>
            <a:off x="2537" y="795788"/>
            <a:ext cx="331713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lt1"/>
                </a:solidFill>
                <a:latin typeface="Gadugi" panose="020B0502040204020203" pitchFamily="34" charset="0"/>
                <a:ea typeface="Gadugi" panose="020B0502040204020203" pitchFamily="34" charset="0"/>
                <a:sym typeface="Candara"/>
              </a:rPr>
              <a:t>Topic 3: </a:t>
            </a:r>
            <a:r>
              <a:rPr lang="en-GB" sz="2800" dirty="0">
                <a:solidFill>
                  <a:schemeClr val="lt1"/>
                </a:solidFill>
                <a:latin typeface="Gadugi" panose="020B0502040204020203" pitchFamily="34" charset="0"/>
                <a:ea typeface="Gadugi" panose="020B0502040204020203" pitchFamily="34" charset="0"/>
                <a:sym typeface="Candara"/>
              </a:rPr>
              <a:t>Netiquette</a:t>
            </a:r>
            <a:endParaRPr sz="1400" b="0" i="0" u="none" strike="noStrike" cap="none" dirty="0">
              <a:solidFill>
                <a:srgbClr val="000000"/>
              </a:solidFill>
              <a:latin typeface="Gadugi" panose="020B0502040204020203" pitchFamily="34" charset="0"/>
              <a:ea typeface="Gadugi" panose="020B0502040204020203" pitchFamily="34" charset="0"/>
              <a:sym typeface="Arial"/>
            </a:endParaRPr>
          </a:p>
        </p:txBody>
      </p:sp>
      <p:sp>
        <p:nvSpPr>
          <p:cNvPr id="7" name="Google Shape;105;p2">
            <a:extLst>
              <a:ext uri="{FF2B5EF4-FFF2-40B4-BE49-F238E27FC236}">
                <a16:creationId xmlns:a16="http://schemas.microsoft.com/office/drawing/2014/main" id="{092EC46D-2302-9D46-4839-AFF938659A9D}"/>
              </a:ext>
            </a:extLst>
          </p:cNvPr>
          <p:cNvSpPr txBox="1">
            <a:spLocks noGrp="1"/>
          </p:cNvSpPr>
          <p:nvPr>
            <p:ph type="body" idx="1"/>
          </p:nvPr>
        </p:nvSpPr>
        <p:spPr>
          <a:xfrm>
            <a:off x="594162" y="1810652"/>
            <a:ext cx="5781238" cy="4064073"/>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200"/>
              <a:buNone/>
            </a:pPr>
            <a:r>
              <a:rPr lang="en-US" sz="2000" b="1" dirty="0">
                <a:latin typeface="Arial Narrow" panose="020B0606020202030204" pitchFamily="34" charset="0"/>
                <a:ea typeface="Candara"/>
                <a:cs typeface="Candara"/>
                <a:sym typeface="Candara"/>
              </a:rPr>
              <a:t>Main Objectives:</a:t>
            </a:r>
          </a:p>
          <a:p>
            <a:pPr marL="0" lvl="0" indent="0" algn="just" rtl="0">
              <a:lnSpc>
                <a:spcPct val="90000"/>
              </a:lnSpc>
              <a:spcBef>
                <a:spcPts val="0"/>
              </a:spcBef>
              <a:spcAft>
                <a:spcPts val="0"/>
              </a:spcAft>
              <a:buClr>
                <a:schemeClr val="dk1"/>
              </a:buClr>
              <a:buSzPts val="2200"/>
              <a:buNone/>
            </a:pPr>
            <a:endParaRPr lang="en-US" sz="2000" b="1" dirty="0">
              <a:latin typeface="Arial Narrow" panose="020B0606020202030204" pitchFamily="34" charset="0"/>
              <a:ea typeface="Candara"/>
              <a:cs typeface="Candara"/>
              <a:sym typeface="Candara"/>
            </a:endParaRPr>
          </a:p>
          <a:p>
            <a:pPr marL="342900" algn="just">
              <a:spcBef>
                <a:spcPts val="0"/>
              </a:spcBef>
              <a:buSzPts val="2200"/>
              <a:buFont typeface="Wingdings" panose="05000000000000000000" pitchFamily="2" charset="2"/>
              <a:buChar char="§"/>
            </a:pPr>
            <a:r>
              <a:rPr lang="en-GB" sz="2000" dirty="0">
                <a:effectLst/>
                <a:latin typeface="Arial Narrow" panose="020B0606020202030204" pitchFamily="34" charset="0"/>
                <a:ea typeface="Calibri" panose="020F0502020204030204" pitchFamily="34" charset="0"/>
                <a:cs typeface="Times New Roman" panose="02020603050405020304" pitchFamily="18" charset="0"/>
              </a:rPr>
              <a:t>Make clear learners what netiquette is.</a:t>
            </a:r>
          </a:p>
          <a:p>
            <a:pPr marL="0" indent="0" algn="just">
              <a:spcBef>
                <a:spcPts val="0"/>
              </a:spcBef>
              <a:buSzPts val="2200"/>
              <a:buNone/>
            </a:pPr>
            <a:endParaRPr lang="en-GB" sz="20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algn="just">
              <a:spcBef>
                <a:spcPts val="0"/>
              </a:spcBef>
              <a:buSzPts val="2200"/>
              <a:buFont typeface="Wingdings" panose="05000000000000000000" pitchFamily="2" charset="2"/>
              <a:buChar char="§"/>
            </a:pPr>
            <a:r>
              <a:rPr lang="en-GB" sz="2000" dirty="0">
                <a:effectLst/>
                <a:latin typeface="Arial Narrow" panose="020B0606020202030204" pitchFamily="34" charset="0"/>
                <a:ea typeface="Calibri" panose="020F0502020204030204" pitchFamily="34" charset="0"/>
                <a:cs typeface="Times New Roman" panose="02020603050405020304" pitchFamily="18" charset="0"/>
              </a:rPr>
              <a:t>Ensure that learners understand the importance of netiquette in their online behaviour.</a:t>
            </a:r>
          </a:p>
          <a:p>
            <a:pPr marL="0" indent="0" algn="just">
              <a:spcBef>
                <a:spcPts val="0"/>
              </a:spcBef>
              <a:buSzPts val="2200"/>
              <a:buNone/>
            </a:pPr>
            <a:endParaRPr lang="en-GB" sz="20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algn="just">
              <a:spcBef>
                <a:spcPts val="0"/>
              </a:spcBef>
              <a:buSzPts val="2200"/>
              <a:buFont typeface="Wingdings" panose="05000000000000000000" pitchFamily="2" charset="2"/>
              <a:buChar char="§"/>
            </a:pPr>
            <a:r>
              <a:rPr lang="en-GB" sz="2000" dirty="0">
                <a:latin typeface="Arial Narrow" panose="020B0606020202030204" pitchFamily="34" charset="0"/>
                <a:ea typeface="Calibri" panose="020F0502020204030204" pitchFamily="34" charset="0"/>
                <a:cs typeface="Times New Roman" panose="02020603050405020304" pitchFamily="18" charset="0"/>
              </a:rPr>
              <a:t>Learn the rules of etiquette that need to be applied when communicating over the Internet or social networks.</a:t>
            </a:r>
            <a:endParaRPr lang="en-GB" sz="2000" dirty="0">
              <a:effectLst/>
              <a:latin typeface="Arial Narrow" panose="020B0606020202030204" pitchFamily="34" charset="0"/>
              <a:ea typeface="Calibri" panose="020F0502020204030204" pitchFamily="34" charset="0"/>
              <a:cs typeface="Times New Roman" panose="02020603050405020304" pitchFamily="18" charset="0"/>
            </a:endParaRPr>
          </a:p>
          <a:p>
            <a:pPr marL="0" indent="0" algn="just">
              <a:spcBef>
                <a:spcPts val="0"/>
              </a:spcBef>
              <a:buSzPts val="2200"/>
              <a:buNone/>
            </a:pPr>
            <a:endParaRPr lang="en-US" sz="2000" dirty="0">
              <a:latin typeface="Arial Narrow" panose="020B0606020202030204" pitchFamily="34" charset="0"/>
              <a:ea typeface="Candara"/>
              <a:cs typeface="Candara"/>
              <a:sym typeface="Candara"/>
            </a:endParaRPr>
          </a:p>
          <a:p>
            <a:pPr marL="0" lvl="0" indent="0" algn="just" rtl="0">
              <a:lnSpc>
                <a:spcPct val="90000"/>
              </a:lnSpc>
              <a:spcBef>
                <a:spcPts val="0"/>
              </a:spcBef>
              <a:spcAft>
                <a:spcPts val="0"/>
              </a:spcAft>
              <a:buClr>
                <a:schemeClr val="dk1"/>
              </a:buClr>
              <a:buSzPts val="2200"/>
              <a:buNone/>
            </a:pPr>
            <a:endParaRPr lang="en-US" sz="2000" dirty="0">
              <a:latin typeface="Arial Narrow" panose="020B0606020202030204" pitchFamily="34" charset="0"/>
              <a:ea typeface="Candara"/>
              <a:cs typeface="Candara"/>
              <a:sym typeface="Candara"/>
            </a:endParaRPr>
          </a:p>
        </p:txBody>
      </p:sp>
      <p:pic>
        <p:nvPicPr>
          <p:cNvPr id="3074" name="Picture 2" descr="person using phone and laptop">
            <a:extLst>
              <a:ext uri="{FF2B5EF4-FFF2-40B4-BE49-F238E27FC236}">
                <a16:creationId xmlns:a16="http://schemas.microsoft.com/office/drawing/2014/main" id="{5C540C79-5DF4-0537-EB65-7329690DF9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6936" y="1810652"/>
            <a:ext cx="4134163" cy="275748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39D64F9-5313-D74C-9634-4C540E7D71C4}"/>
              </a:ext>
            </a:extLst>
          </p:cNvPr>
          <p:cNvSpPr txBox="1"/>
          <p:nvPr/>
        </p:nvSpPr>
        <p:spPr>
          <a:xfrm>
            <a:off x="7738981" y="4568139"/>
            <a:ext cx="3070071" cy="276999"/>
          </a:xfrm>
          <a:prstGeom prst="rect">
            <a:avLst/>
          </a:prstGeom>
          <a:noFill/>
        </p:spPr>
        <p:txBody>
          <a:bodyPr wrap="none" rtlCol="0">
            <a:spAutoFit/>
          </a:bodyPr>
          <a:lstStyle/>
          <a:p>
            <a:r>
              <a:rPr lang="es-ES" sz="1200" b="1" dirty="0">
                <a:latin typeface="Arial Narrow" panose="020B0606020202030204" pitchFamily="34" charset="0"/>
              </a:rPr>
              <a:t>Figure 5: </a:t>
            </a:r>
            <a:r>
              <a:rPr lang="es-ES" sz="1200" dirty="0">
                <a:latin typeface="Arial Narrow" panose="020B0606020202030204" pitchFamily="34" charset="0"/>
              </a:rPr>
              <a:t>Online </a:t>
            </a:r>
            <a:r>
              <a:rPr lang="es-ES" sz="1200" dirty="0" err="1">
                <a:latin typeface="Arial Narrow" panose="020B0606020202030204" pitchFamily="34" charset="0"/>
              </a:rPr>
              <a:t>Communication</a:t>
            </a:r>
            <a:r>
              <a:rPr lang="es-ES" sz="1200" dirty="0">
                <a:latin typeface="Arial Narrow" panose="020B0606020202030204" pitchFamily="34" charset="0"/>
              </a:rPr>
              <a:t> </a:t>
            </a:r>
            <a:r>
              <a:rPr lang="es-ES" sz="1200" b="1" dirty="0" err="1">
                <a:latin typeface="Arial Narrow" panose="020B0606020202030204" pitchFamily="34" charset="0"/>
              </a:rPr>
              <a:t>Source</a:t>
            </a:r>
            <a:r>
              <a:rPr lang="es-ES" sz="1200" b="1" dirty="0">
                <a:latin typeface="Arial Narrow" panose="020B0606020202030204" pitchFamily="34" charset="0"/>
              </a:rPr>
              <a:t>: </a:t>
            </a:r>
            <a:r>
              <a:rPr lang="es-ES" sz="1200" dirty="0" err="1">
                <a:latin typeface="Arial Narrow" panose="020B0606020202030204" pitchFamily="34" charset="0"/>
              </a:rPr>
              <a:t>Unsplash</a:t>
            </a:r>
            <a:endParaRPr lang="en-CY" sz="1200" dirty="0">
              <a:latin typeface="Arial Narrow" panose="020B0606020202030204" pitchFamily="34" charset="0"/>
            </a:endParaRPr>
          </a:p>
        </p:txBody>
      </p:sp>
    </p:spTree>
    <p:extLst>
      <p:ext uri="{BB962C8B-B14F-4D97-AF65-F5344CB8AC3E}">
        <p14:creationId xmlns:p14="http://schemas.microsoft.com/office/powerpoint/2010/main" val="1600310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BAB6BC-A648-5DDB-61AB-70853E26742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26</a:t>
            </a:fld>
            <a:endParaRPr lang="en-US" dirty="0"/>
          </a:p>
        </p:txBody>
      </p:sp>
      <p:sp>
        <p:nvSpPr>
          <p:cNvPr id="11" name="Google Shape;105;p2">
            <a:extLst>
              <a:ext uri="{FF2B5EF4-FFF2-40B4-BE49-F238E27FC236}">
                <a16:creationId xmlns:a16="http://schemas.microsoft.com/office/drawing/2014/main" id="{CF0B73FD-444A-0D9E-E94E-D7952BCB8723}"/>
              </a:ext>
            </a:extLst>
          </p:cNvPr>
          <p:cNvSpPr txBox="1">
            <a:spLocks noGrp="1"/>
          </p:cNvSpPr>
          <p:nvPr>
            <p:ph type="body" idx="1"/>
          </p:nvPr>
        </p:nvSpPr>
        <p:spPr>
          <a:xfrm>
            <a:off x="1527718" y="2033364"/>
            <a:ext cx="9177454" cy="4064073"/>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200"/>
              <a:buNone/>
            </a:pPr>
            <a:r>
              <a:rPr lang="en-US" sz="2000" dirty="0">
                <a:solidFill>
                  <a:schemeClr val="tx1"/>
                </a:solidFill>
                <a:latin typeface="Arial Narrow" panose="020B0606020202030204" pitchFamily="34" charset="0"/>
                <a:ea typeface="Candara"/>
                <a:cs typeface="Candara"/>
                <a:sym typeface="Candara"/>
              </a:rPr>
              <a:t>However, it is not all external risks and we must also bear in mind that we ourselves can expose ourselves through our use of different networks and how we do it. In case you still don't understand what I mean, here are the following slides.</a:t>
            </a:r>
          </a:p>
        </p:txBody>
      </p:sp>
      <p:sp>
        <p:nvSpPr>
          <p:cNvPr id="2" name="TextBox 1">
            <a:extLst>
              <a:ext uri="{FF2B5EF4-FFF2-40B4-BE49-F238E27FC236}">
                <a16:creationId xmlns:a16="http://schemas.microsoft.com/office/drawing/2014/main" id="{5E97399A-A707-3FE3-789E-11E61B9CA03B}"/>
              </a:ext>
            </a:extLst>
          </p:cNvPr>
          <p:cNvSpPr txBox="1"/>
          <p:nvPr/>
        </p:nvSpPr>
        <p:spPr>
          <a:xfrm>
            <a:off x="4900798" y="5564458"/>
            <a:ext cx="2390398" cy="276999"/>
          </a:xfrm>
          <a:prstGeom prst="rect">
            <a:avLst/>
          </a:prstGeom>
          <a:noFill/>
        </p:spPr>
        <p:txBody>
          <a:bodyPr wrap="none" rtlCol="0">
            <a:spAutoFit/>
          </a:bodyPr>
          <a:lstStyle/>
          <a:p>
            <a:r>
              <a:rPr lang="es-ES" sz="1200" b="1" dirty="0">
                <a:latin typeface="Arial Narrow" panose="020B0606020202030204" pitchFamily="34" charset="0"/>
              </a:rPr>
              <a:t>Figure 6: </a:t>
            </a:r>
            <a:r>
              <a:rPr lang="es-ES" sz="1200" dirty="0" err="1">
                <a:latin typeface="Arial Narrow" panose="020B0606020202030204" pitchFamily="34" charset="0"/>
              </a:rPr>
              <a:t>Confusion</a:t>
            </a:r>
            <a:r>
              <a:rPr lang="es-ES" sz="1200" dirty="0">
                <a:latin typeface="Arial Narrow" panose="020B0606020202030204" pitchFamily="34" charset="0"/>
              </a:rPr>
              <a:t> </a:t>
            </a:r>
            <a:r>
              <a:rPr lang="es-ES" sz="1200" b="1" dirty="0" err="1">
                <a:latin typeface="Arial Narrow" panose="020B0606020202030204" pitchFamily="34" charset="0"/>
              </a:rPr>
              <a:t>Source</a:t>
            </a:r>
            <a:r>
              <a:rPr lang="es-ES" sz="1200" b="1" dirty="0">
                <a:latin typeface="Arial Narrow" panose="020B0606020202030204" pitchFamily="34" charset="0"/>
              </a:rPr>
              <a:t>: </a:t>
            </a:r>
            <a:r>
              <a:rPr lang="es-ES" sz="1200" dirty="0" err="1">
                <a:latin typeface="Arial Narrow" panose="020B0606020202030204" pitchFamily="34" charset="0"/>
              </a:rPr>
              <a:t>Unsplash</a:t>
            </a:r>
            <a:endParaRPr lang="en-CY" sz="1200" dirty="0">
              <a:latin typeface="Arial Narrow" panose="020B0606020202030204" pitchFamily="34" charset="0"/>
            </a:endParaRPr>
          </a:p>
        </p:txBody>
      </p:sp>
      <p:sp>
        <p:nvSpPr>
          <p:cNvPr id="3" name="Google Shape;103;p2">
            <a:extLst>
              <a:ext uri="{FF2B5EF4-FFF2-40B4-BE49-F238E27FC236}">
                <a16:creationId xmlns:a16="http://schemas.microsoft.com/office/drawing/2014/main" id="{5372DEA2-74FE-39B8-2A7A-3CAFA6B5C391}"/>
              </a:ext>
            </a:extLst>
          </p:cNvPr>
          <p:cNvSpPr/>
          <p:nvPr/>
        </p:nvSpPr>
        <p:spPr>
          <a:xfrm>
            <a:off x="0" y="689113"/>
            <a:ext cx="3517900" cy="736531"/>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5" name="Google Shape;107;p2">
            <a:extLst>
              <a:ext uri="{FF2B5EF4-FFF2-40B4-BE49-F238E27FC236}">
                <a16:creationId xmlns:a16="http://schemas.microsoft.com/office/drawing/2014/main" id="{C2904749-CCCD-649E-CA4F-5F11C1E21FE4}"/>
              </a:ext>
            </a:extLst>
          </p:cNvPr>
          <p:cNvSpPr txBox="1"/>
          <p:nvPr/>
        </p:nvSpPr>
        <p:spPr>
          <a:xfrm>
            <a:off x="2537" y="795788"/>
            <a:ext cx="331713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lt1"/>
                </a:solidFill>
                <a:latin typeface="Gadugi" panose="020B0502040204020203" pitchFamily="34" charset="0"/>
                <a:ea typeface="Gadugi" panose="020B0502040204020203" pitchFamily="34" charset="0"/>
                <a:sym typeface="Candara"/>
              </a:rPr>
              <a:t>Topic 3: </a:t>
            </a:r>
            <a:r>
              <a:rPr lang="en-GB" sz="2800" dirty="0">
                <a:solidFill>
                  <a:schemeClr val="lt1"/>
                </a:solidFill>
                <a:latin typeface="Gadugi" panose="020B0502040204020203" pitchFamily="34" charset="0"/>
                <a:ea typeface="Gadugi" panose="020B0502040204020203" pitchFamily="34" charset="0"/>
                <a:sym typeface="Candara"/>
              </a:rPr>
              <a:t>Netiquette</a:t>
            </a:r>
            <a:endParaRPr sz="1400" b="0" i="0" u="none" strike="noStrike" cap="none" dirty="0">
              <a:solidFill>
                <a:srgbClr val="000000"/>
              </a:solidFill>
              <a:latin typeface="Gadugi" panose="020B0502040204020203" pitchFamily="34" charset="0"/>
              <a:ea typeface="Gadugi" panose="020B0502040204020203" pitchFamily="34" charset="0"/>
              <a:sym typeface="Arial"/>
            </a:endParaRPr>
          </a:p>
        </p:txBody>
      </p:sp>
      <p:pic>
        <p:nvPicPr>
          <p:cNvPr id="3074" name="Picture 2" descr="man holding his chin facing laptop computer">
            <a:extLst>
              <a:ext uri="{FF2B5EF4-FFF2-40B4-BE49-F238E27FC236}">
                <a16:creationId xmlns:a16="http://schemas.microsoft.com/office/drawing/2014/main" id="{99C8543C-816C-3211-B5B7-C442485C9F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3538" y="3600198"/>
            <a:ext cx="2944918" cy="1964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238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BAB6BC-A648-5DDB-61AB-70853E26742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27</a:t>
            </a:fld>
            <a:endParaRPr lang="en-US" dirty="0"/>
          </a:p>
        </p:txBody>
      </p:sp>
      <p:sp>
        <p:nvSpPr>
          <p:cNvPr id="10" name="Google Shape;107;p2">
            <a:extLst>
              <a:ext uri="{FF2B5EF4-FFF2-40B4-BE49-F238E27FC236}">
                <a16:creationId xmlns:a16="http://schemas.microsoft.com/office/drawing/2014/main" id="{71679280-0761-8D98-4375-C79F307F79D5}"/>
              </a:ext>
            </a:extLst>
          </p:cNvPr>
          <p:cNvSpPr txBox="1"/>
          <p:nvPr/>
        </p:nvSpPr>
        <p:spPr>
          <a:xfrm>
            <a:off x="2537" y="795788"/>
            <a:ext cx="331713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lt1"/>
                </a:solidFill>
                <a:latin typeface="Gadugi" panose="020B0502040204020203" pitchFamily="34" charset="0"/>
                <a:ea typeface="Gadugi" panose="020B0502040204020203" pitchFamily="34" charset="0"/>
                <a:sym typeface="Candara"/>
              </a:rPr>
              <a:t>Topic 3: [name]</a:t>
            </a:r>
            <a:endParaRPr sz="1400" b="0" i="0" u="none" strike="noStrike" cap="none" dirty="0">
              <a:solidFill>
                <a:srgbClr val="000000"/>
              </a:solidFill>
              <a:latin typeface="Gadugi" panose="020B0502040204020203" pitchFamily="34" charset="0"/>
              <a:ea typeface="Gadugi" panose="020B0502040204020203" pitchFamily="34" charset="0"/>
              <a:sym typeface="Arial"/>
            </a:endParaRPr>
          </a:p>
        </p:txBody>
      </p:sp>
      <p:sp>
        <p:nvSpPr>
          <p:cNvPr id="11" name="Google Shape;105;p2">
            <a:extLst>
              <a:ext uri="{FF2B5EF4-FFF2-40B4-BE49-F238E27FC236}">
                <a16:creationId xmlns:a16="http://schemas.microsoft.com/office/drawing/2014/main" id="{CF0B73FD-444A-0D9E-E94E-D7952BCB8723}"/>
              </a:ext>
            </a:extLst>
          </p:cNvPr>
          <p:cNvSpPr txBox="1">
            <a:spLocks noGrp="1"/>
          </p:cNvSpPr>
          <p:nvPr>
            <p:ph type="body" idx="1"/>
          </p:nvPr>
        </p:nvSpPr>
        <p:spPr>
          <a:xfrm>
            <a:off x="6096000" y="1826247"/>
            <a:ext cx="5219700" cy="4064073"/>
          </a:xfrm>
          <a:prstGeom prst="rect">
            <a:avLst/>
          </a:prstGeom>
          <a:noFill/>
          <a:ln>
            <a:noFill/>
          </a:ln>
        </p:spPr>
        <p:txBody>
          <a:bodyPr spcFirstLastPara="1" wrap="square" lIns="91425" tIns="45700" rIns="91425" bIns="45700" anchor="t" anchorCtr="0">
            <a:normAutofit/>
          </a:bodyPr>
          <a:lstStyle/>
          <a:p>
            <a:pPr marL="114300" indent="0" algn="just" rtl="0">
              <a:spcBef>
                <a:spcPts val="0"/>
              </a:spcBef>
              <a:spcAft>
                <a:spcPts val="0"/>
              </a:spcAft>
              <a:buNone/>
            </a:pPr>
            <a:endParaRPr lang="en-US" sz="2000" b="0" i="0" u="none" strike="noStrike" dirty="0">
              <a:solidFill>
                <a:srgbClr val="000000"/>
              </a:solidFill>
              <a:effectLst/>
              <a:latin typeface="Arial Narrow" panose="020B0606020202030204" pitchFamily="34" charset="0"/>
            </a:endParaRPr>
          </a:p>
          <a:p>
            <a:pPr algn="just" rtl="0">
              <a:spcBef>
                <a:spcPts val="0"/>
              </a:spcBef>
              <a:spcAft>
                <a:spcPts val="0"/>
              </a:spcAft>
              <a:buFont typeface="Wingdings" panose="05000000000000000000" pitchFamily="2" charset="2"/>
              <a:buChar char="§"/>
            </a:pPr>
            <a:r>
              <a:rPr lang="en-US" sz="2000" b="1" dirty="0">
                <a:solidFill>
                  <a:srgbClr val="000000"/>
                </a:solidFill>
                <a:latin typeface="Arial Narrow" panose="020B0606020202030204" pitchFamily="34" charset="0"/>
              </a:rPr>
              <a:t>What is Netiquette?</a:t>
            </a:r>
          </a:p>
          <a:p>
            <a:pPr marL="114300" indent="0" algn="just" rtl="0">
              <a:spcBef>
                <a:spcPts val="0"/>
              </a:spcBef>
              <a:spcAft>
                <a:spcPts val="0"/>
              </a:spcAft>
              <a:buNone/>
            </a:pPr>
            <a:endParaRPr lang="en-US" sz="2000" b="0" i="0" u="none" strike="noStrike" dirty="0">
              <a:solidFill>
                <a:srgbClr val="000000"/>
              </a:solidFill>
              <a:effectLst/>
              <a:latin typeface="Arial Narrow" panose="020B0606020202030204" pitchFamily="34" charset="0"/>
            </a:endParaRPr>
          </a:p>
          <a:p>
            <a:pPr marL="114300" indent="0" algn="just" rtl="0">
              <a:spcBef>
                <a:spcPts val="0"/>
              </a:spcBef>
              <a:spcAft>
                <a:spcPts val="0"/>
              </a:spcAft>
              <a:buNone/>
            </a:pPr>
            <a:r>
              <a:rPr lang="en-US" sz="2000" b="0" i="0" u="none" strike="noStrike" dirty="0">
                <a:solidFill>
                  <a:srgbClr val="000000"/>
                </a:solidFill>
                <a:effectLst/>
                <a:latin typeface="Arial Narrow" panose="020B0606020202030204" pitchFamily="34" charset="0"/>
              </a:rPr>
              <a:t>"Netiquette" refers to </a:t>
            </a:r>
            <a:r>
              <a:rPr lang="en-US" sz="2000" i="0" dirty="0">
                <a:solidFill>
                  <a:srgbClr val="000000"/>
                </a:solidFill>
                <a:effectLst/>
                <a:latin typeface="Arial Narrow" panose="020B0606020202030204" pitchFamily="34" charset="0"/>
              </a:rPr>
              <a:t>Internet etiquette</a:t>
            </a:r>
            <a:r>
              <a:rPr lang="en-US" sz="2000" i="0" strike="noStrike" dirty="0">
                <a:solidFill>
                  <a:srgbClr val="000000"/>
                </a:solidFill>
                <a:effectLst/>
                <a:latin typeface="Arial Narrow" panose="020B0606020202030204" pitchFamily="34" charset="0"/>
              </a:rPr>
              <a:t>, and it’s essentially the use of good manners </a:t>
            </a:r>
            <a:r>
              <a:rPr lang="en-US" sz="2000" b="0" i="0" u="none" strike="noStrike" dirty="0">
                <a:solidFill>
                  <a:srgbClr val="000000"/>
                </a:solidFill>
                <a:effectLst/>
                <a:latin typeface="Arial Narrow" panose="020B0606020202030204" pitchFamily="34" charset="0"/>
              </a:rPr>
              <a:t>in online communication such as social media, e-mails and chats. It is important to employ good netiquette in our online communications, since most of them are essentially us reading text that someone else has typed. </a:t>
            </a:r>
            <a:endParaRPr lang="en-US" sz="2000" b="0" dirty="0">
              <a:effectLst/>
              <a:latin typeface="Arial Narrow" panose="020B0606020202030204" pitchFamily="34" charset="0"/>
            </a:endParaRPr>
          </a:p>
          <a:p>
            <a:pPr marL="114300" indent="0">
              <a:buNone/>
            </a:pPr>
            <a:endParaRPr lang="en-US" sz="2000" dirty="0">
              <a:latin typeface="Arial Narrow" panose="020B0606020202030204" pitchFamily="34" charset="0"/>
              <a:ea typeface="Candara"/>
              <a:cs typeface="Candara"/>
              <a:sym typeface="Candara"/>
            </a:endParaRPr>
          </a:p>
        </p:txBody>
      </p:sp>
      <p:sp>
        <p:nvSpPr>
          <p:cNvPr id="2" name="Google Shape;103;p2">
            <a:extLst>
              <a:ext uri="{FF2B5EF4-FFF2-40B4-BE49-F238E27FC236}">
                <a16:creationId xmlns:a16="http://schemas.microsoft.com/office/drawing/2014/main" id="{BB50A241-C964-B87D-CFE0-1E2237E2315B}"/>
              </a:ext>
            </a:extLst>
          </p:cNvPr>
          <p:cNvSpPr/>
          <p:nvPr/>
        </p:nvSpPr>
        <p:spPr>
          <a:xfrm>
            <a:off x="0" y="689113"/>
            <a:ext cx="3517900" cy="736531"/>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lt1"/>
                </a:solidFill>
                <a:latin typeface="Gadugi" panose="020B0502040204020203" pitchFamily="34" charset="0"/>
                <a:ea typeface="Gadugi" panose="020B0502040204020203" pitchFamily="34" charset="0"/>
                <a:sym typeface="Candara"/>
              </a:rPr>
              <a:t>Topic 3: </a:t>
            </a:r>
            <a:r>
              <a:rPr lang="en-GB" sz="2800" dirty="0">
                <a:solidFill>
                  <a:schemeClr val="lt1"/>
                </a:solidFill>
                <a:latin typeface="Gadugi" panose="020B0502040204020203" pitchFamily="34" charset="0"/>
                <a:ea typeface="Gadugi" panose="020B0502040204020203" pitchFamily="34" charset="0"/>
                <a:sym typeface="Candara"/>
              </a:rPr>
              <a:t>Netiquette</a:t>
            </a:r>
            <a:endParaRPr lang="en-GB" sz="2800" b="0" i="0" u="none" strike="noStrike" cap="none" dirty="0">
              <a:solidFill>
                <a:srgbClr val="000000"/>
              </a:solidFill>
              <a:latin typeface="Gadugi" panose="020B0502040204020203" pitchFamily="34" charset="0"/>
              <a:ea typeface="Gadugi" panose="020B0502040204020203" pitchFamily="34" charset="0"/>
              <a:sym typeface="Arial"/>
            </a:endParaRPr>
          </a:p>
        </p:txBody>
      </p:sp>
      <p:pic>
        <p:nvPicPr>
          <p:cNvPr id="3" name="Online Media 2" title="What is Netiquette &amp; Why is it Important?">
            <a:hlinkClick r:id="" action="ppaction://media"/>
            <a:extLst>
              <a:ext uri="{FF2B5EF4-FFF2-40B4-BE49-F238E27FC236}">
                <a16:creationId xmlns:a16="http://schemas.microsoft.com/office/drawing/2014/main" id="{72F1D44A-34A4-8074-31FF-C9CC2F3E21BB}"/>
              </a:ext>
            </a:extLst>
          </p:cNvPr>
          <p:cNvPicPr>
            <a:picLocks noRot="1" noChangeAspect="1"/>
          </p:cNvPicPr>
          <p:nvPr>
            <a:videoFile r:link="rId1"/>
          </p:nvPr>
        </p:nvPicPr>
        <p:blipFill>
          <a:blip r:embed="rId4"/>
          <a:stretch>
            <a:fillRect/>
          </a:stretch>
        </p:blipFill>
        <p:spPr>
          <a:xfrm>
            <a:off x="1037245" y="2139430"/>
            <a:ext cx="4564848" cy="2579139"/>
          </a:xfrm>
          <a:prstGeom prst="rect">
            <a:avLst/>
          </a:prstGeom>
        </p:spPr>
      </p:pic>
    </p:spTree>
    <p:extLst>
      <p:ext uri="{BB962C8B-B14F-4D97-AF65-F5344CB8AC3E}">
        <p14:creationId xmlns:p14="http://schemas.microsoft.com/office/powerpoint/2010/main" val="60830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BAB6BC-A648-5DDB-61AB-70853E26742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28</a:t>
            </a:fld>
            <a:endParaRPr lang="en-US" dirty="0"/>
          </a:p>
        </p:txBody>
      </p:sp>
      <p:sp>
        <p:nvSpPr>
          <p:cNvPr id="10" name="Google Shape;107;p2">
            <a:extLst>
              <a:ext uri="{FF2B5EF4-FFF2-40B4-BE49-F238E27FC236}">
                <a16:creationId xmlns:a16="http://schemas.microsoft.com/office/drawing/2014/main" id="{71679280-0761-8D98-4375-C79F307F79D5}"/>
              </a:ext>
            </a:extLst>
          </p:cNvPr>
          <p:cNvSpPr txBox="1"/>
          <p:nvPr/>
        </p:nvSpPr>
        <p:spPr>
          <a:xfrm>
            <a:off x="2537" y="795788"/>
            <a:ext cx="331713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lt1"/>
                </a:solidFill>
                <a:latin typeface="Gadugi" panose="020B0502040204020203" pitchFamily="34" charset="0"/>
                <a:ea typeface="Gadugi" panose="020B0502040204020203" pitchFamily="34" charset="0"/>
                <a:sym typeface="Candara"/>
              </a:rPr>
              <a:t>Topic 3: [name]</a:t>
            </a:r>
            <a:endParaRPr sz="1400" b="0" i="0" u="none" strike="noStrike" cap="none" dirty="0">
              <a:solidFill>
                <a:srgbClr val="000000"/>
              </a:solidFill>
              <a:latin typeface="Gadugi" panose="020B0502040204020203" pitchFamily="34" charset="0"/>
              <a:ea typeface="Gadugi" panose="020B0502040204020203" pitchFamily="34" charset="0"/>
              <a:sym typeface="Arial"/>
            </a:endParaRPr>
          </a:p>
        </p:txBody>
      </p:sp>
      <p:sp>
        <p:nvSpPr>
          <p:cNvPr id="2" name="Google Shape;103;p2">
            <a:extLst>
              <a:ext uri="{FF2B5EF4-FFF2-40B4-BE49-F238E27FC236}">
                <a16:creationId xmlns:a16="http://schemas.microsoft.com/office/drawing/2014/main" id="{BB50A241-C964-B87D-CFE0-1E2237E2315B}"/>
              </a:ext>
            </a:extLst>
          </p:cNvPr>
          <p:cNvSpPr/>
          <p:nvPr/>
        </p:nvSpPr>
        <p:spPr>
          <a:xfrm>
            <a:off x="0" y="689113"/>
            <a:ext cx="3517900" cy="736531"/>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lt1"/>
                </a:solidFill>
                <a:latin typeface="Gadugi" panose="020B0502040204020203" pitchFamily="34" charset="0"/>
                <a:ea typeface="Gadugi" panose="020B0502040204020203" pitchFamily="34" charset="0"/>
                <a:sym typeface="Candara"/>
              </a:rPr>
              <a:t>Topic 3: </a:t>
            </a:r>
            <a:r>
              <a:rPr lang="en-GB" sz="2800" dirty="0">
                <a:solidFill>
                  <a:schemeClr val="lt1"/>
                </a:solidFill>
                <a:latin typeface="Gadugi" panose="020B0502040204020203" pitchFamily="34" charset="0"/>
                <a:ea typeface="Gadugi" panose="020B0502040204020203" pitchFamily="34" charset="0"/>
                <a:sym typeface="Candara"/>
              </a:rPr>
              <a:t>Netiquette</a:t>
            </a:r>
            <a:endParaRPr lang="en-GB" sz="2800" b="0" i="0" u="none" strike="noStrike" cap="none" dirty="0">
              <a:solidFill>
                <a:srgbClr val="000000"/>
              </a:solidFill>
              <a:latin typeface="Gadugi" panose="020B0502040204020203" pitchFamily="34" charset="0"/>
              <a:ea typeface="Gadugi" panose="020B0502040204020203" pitchFamily="34" charset="0"/>
              <a:sym typeface="Arial"/>
            </a:endParaRPr>
          </a:p>
        </p:txBody>
      </p:sp>
      <p:sp>
        <p:nvSpPr>
          <p:cNvPr id="5" name="Text Placeholder 4">
            <a:extLst>
              <a:ext uri="{FF2B5EF4-FFF2-40B4-BE49-F238E27FC236}">
                <a16:creationId xmlns:a16="http://schemas.microsoft.com/office/drawing/2014/main" id="{E6B22DF5-6902-FA5D-C30D-44EE360C60A8}"/>
              </a:ext>
            </a:extLst>
          </p:cNvPr>
          <p:cNvSpPr>
            <a:spLocks noGrp="1"/>
          </p:cNvSpPr>
          <p:nvPr>
            <p:ph type="body" idx="1"/>
          </p:nvPr>
        </p:nvSpPr>
        <p:spPr>
          <a:xfrm>
            <a:off x="838200" y="1606862"/>
            <a:ext cx="10515600" cy="4351338"/>
          </a:xfrm>
        </p:spPr>
        <p:txBody>
          <a:bodyPr>
            <a:normAutofit/>
          </a:bodyPr>
          <a:lstStyle/>
          <a:p>
            <a:pPr>
              <a:buFont typeface="Wingdings" panose="05000000000000000000" pitchFamily="2" charset="2"/>
              <a:buChar char="§"/>
            </a:pPr>
            <a:r>
              <a:rPr lang="es-ES" sz="2400" b="1" dirty="0" err="1">
                <a:latin typeface="Arial Narrow" panose="020B0606020202030204" pitchFamily="34" charset="0"/>
              </a:rPr>
              <a:t>Why</a:t>
            </a:r>
            <a:r>
              <a:rPr lang="es-ES" sz="2400" b="1" dirty="0">
                <a:latin typeface="Arial Narrow" panose="020B0606020202030204" pitchFamily="34" charset="0"/>
              </a:rPr>
              <a:t> </a:t>
            </a:r>
            <a:r>
              <a:rPr lang="es-ES" sz="2400" b="1" dirty="0" err="1">
                <a:latin typeface="Arial Narrow" panose="020B0606020202030204" pitchFamily="34" charset="0"/>
              </a:rPr>
              <a:t>is</a:t>
            </a:r>
            <a:r>
              <a:rPr lang="es-ES" sz="2400" b="1" dirty="0">
                <a:latin typeface="Arial Narrow" panose="020B0606020202030204" pitchFamily="34" charset="0"/>
              </a:rPr>
              <a:t> </a:t>
            </a:r>
            <a:r>
              <a:rPr lang="es-ES" sz="2400" b="1" dirty="0" err="1">
                <a:latin typeface="Arial Narrow" panose="020B0606020202030204" pitchFamily="34" charset="0"/>
              </a:rPr>
              <a:t>using</a:t>
            </a:r>
            <a:r>
              <a:rPr lang="es-ES" sz="2400" b="1" dirty="0">
                <a:latin typeface="Arial Narrow" panose="020B0606020202030204" pitchFamily="34" charset="0"/>
              </a:rPr>
              <a:t> </a:t>
            </a:r>
            <a:r>
              <a:rPr lang="es-ES" sz="2400" b="1" dirty="0" err="1">
                <a:latin typeface="Arial Narrow" panose="020B0606020202030204" pitchFamily="34" charset="0"/>
              </a:rPr>
              <a:t>Netiquette</a:t>
            </a:r>
            <a:r>
              <a:rPr lang="es-ES" sz="2400" b="1" dirty="0">
                <a:latin typeface="Arial Narrow" panose="020B0606020202030204" pitchFamily="34" charset="0"/>
              </a:rPr>
              <a:t> </a:t>
            </a:r>
            <a:r>
              <a:rPr lang="es-ES" sz="2400" b="1" dirty="0" err="1">
                <a:latin typeface="Arial Narrow" panose="020B0606020202030204" pitchFamily="34" charset="0"/>
              </a:rPr>
              <a:t>important</a:t>
            </a:r>
            <a:r>
              <a:rPr lang="es-ES" sz="2400" b="1" dirty="0">
                <a:latin typeface="Arial Narrow" panose="020B0606020202030204" pitchFamily="34" charset="0"/>
              </a:rPr>
              <a:t>? (McGee, 2019)</a:t>
            </a:r>
            <a:endParaRPr lang="en-CY" sz="2400" b="1" dirty="0">
              <a:latin typeface="Arial Narrow" panose="020B0606020202030204" pitchFamily="34" charset="0"/>
            </a:endParaRPr>
          </a:p>
        </p:txBody>
      </p:sp>
      <p:graphicFrame>
        <p:nvGraphicFramePr>
          <p:cNvPr id="6" name="Table 6">
            <a:extLst>
              <a:ext uri="{FF2B5EF4-FFF2-40B4-BE49-F238E27FC236}">
                <a16:creationId xmlns:a16="http://schemas.microsoft.com/office/drawing/2014/main" id="{361C038A-8221-1F18-5F00-928B8E2491F2}"/>
              </a:ext>
            </a:extLst>
          </p:cNvPr>
          <p:cNvGraphicFramePr>
            <a:graphicFrameLocks noGrp="1"/>
          </p:cNvGraphicFramePr>
          <p:nvPr>
            <p:extLst>
              <p:ext uri="{D42A27DB-BD31-4B8C-83A1-F6EECF244321}">
                <p14:modId xmlns:p14="http://schemas.microsoft.com/office/powerpoint/2010/main" val="493377502"/>
              </p:ext>
            </p:extLst>
          </p:nvPr>
        </p:nvGraphicFramePr>
        <p:xfrm>
          <a:off x="838200" y="2536031"/>
          <a:ext cx="4610100" cy="2945282"/>
        </p:xfrm>
        <a:graphic>
          <a:graphicData uri="http://schemas.openxmlformats.org/drawingml/2006/table">
            <a:tbl>
              <a:tblPr firstRow="1" bandRow="1">
                <a:tableStyleId>{7B1A20CB-650E-4556-B9C2-D0605AAF6D88}</a:tableStyleId>
              </a:tblPr>
              <a:tblGrid>
                <a:gridCol w="4610100">
                  <a:extLst>
                    <a:ext uri="{9D8B030D-6E8A-4147-A177-3AD203B41FA5}">
                      <a16:colId xmlns:a16="http://schemas.microsoft.com/office/drawing/2014/main" val="3142657513"/>
                    </a:ext>
                  </a:extLst>
                </a:gridCol>
              </a:tblGrid>
              <a:tr h="551139">
                <a:tc>
                  <a:txBody>
                    <a:bodyPr/>
                    <a:lstStyle/>
                    <a:p>
                      <a:pPr algn="ctr"/>
                      <a:r>
                        <a:rPr lang="es-ES" sz="1800" dirty="0" err="1">
                          <a:latin typeface="Arial Narrow" panose="020B0606020202030204" pitchFamily="34" charset="0"/>
                        </a:rPr>
                        <a:t>Potential</a:t>
                      </a:r>
                      <a:r>
                        <a:rPr lang="es-ES" sz="1800" dirty="0">
                          <a:latin typeface="Arial Narrow" panose="020B0606020202030204" pitchFamily="34" charset="0"/>
                        </a:rPr>
                        <a:t> </a:t>
                      </a:r>
                      <a:r>
                        <a:rPr lang="es-ES" sz="1800" dirty="0" err="1">
                          <a:latin typeface="Arial Narrow" panose="020B0606020202030204" pitchFamily="34" charset="0"/>
                        </a:rPr>
                        <a:t>consequences</a:t>
                      </a:r>
                      <a:r>
                        <a:rPr lang="es-ES" sz="1800" dirty="0">
                          <a:latin typeface="Arial Narrow" panose="020B0606020202030204" pitchFamily="34" charset="0"/>
                        </a:rPr>
                        <a:t> </a:t>
                      </a:r>
                      <a:r>
                        <a:rPr lang="es-ES" sz="1800" dirty="0" err="1">
                          <a:latin typeface="Arial Narrow" panose="020B0606020202030204" pitchFamily="34" charset="0"/>
                        </a:rPr>
                        <a:t>of</a:t>
                      </a:r>
                      <a:r>
                        <a:rPr lang="es-ES" sz="1800" dirty="0">
                          <a:latin typeface="Arial Narrow" panose="020B0606020202030204" pitchFamily="34" charset="0"/>
                        </a:rPr>
                        <a:t> </a:t>
                      </a:r>
                      <a:r>
                        <a:rPr lang="es-ES" sz="1800" dirty="0" err="1">
                          <a:latin typeface="Arial Narrow" panose="020B0606020202030204" pitchFamily="34" charset="0"/>
                        </a:rPr>
                        <a:t>not</a:t>
                      </a:r>
                      <a:r>
                        <a:rPr lang="es-ES" sz="1800" dirty="0">
                          <a:latin typeface="Arial Narrow" panose="020B0606020202030204" pitchFamily="34" charset="0"/>
                        </a:rPr>
                        <a:t> </a:t>
                      </a:r>
                      <a:r>
                        <a:rPr lang="es-ES" sz="1800" dirty="0" err="1">
                          <a:latin typeface="Arial Narrow" panose="020B0606020202030204" pitchFamily="34" charset="0"/>
                        </a:rPr>
                        <a:t>using</a:t>
                      </a:r>
                      <a:r>
                        <a:rPr lang="es-ES" sz="1800" dirty="0">
                          <a:latin typeface="Arial Narrow" panose="020B0606020202030204" pitchFamily="34" charset="0"/>
                        </a:rPr>
                        <a:t> </a:t>
                      </a:r>
                      <a:r>
                        <a:rPr lang="es-ES" sz="1800" dirty="0" err="1">
                          <a:latin typeface="Arial Narrow" panose="020B0606020202030204" pitchFamily="34" charset="0"/>
                        </a:rPr>
                        <a:t>Netiquette</a:t>
                      </a:r>
                      <a:endParaRPr lang="en-CY" sz="1800" dirty="0">
                        <a:latin typeface="Arial Narrow" panose="020B0606020202030204" pitchFamily="34" charset="0"/>
                      </a:endParaRPr>
                    </a:p>
                  </a:txBody>
                  <a:tcPr/>
                </a:tc>
                <a:extLst>
                  <a:ext uri="{0D108BD9-81ED-4DB2-BD59-A6C34878D82A}">
                    <a16:rowId xmlns:a16="http://schemas.microsoft.com/office/drawing/2014/main" val="3717785391"/>
                  </a:ext>
                </a:extLst>
              </a:tr>
              <a:tr h="558793">
                <a:tc>
                  <a:txBody>
                    <a:bodyPr/>
                    <a:lstStyle/>
                    <a:p>
                      <a:pPr marL="285750" indent="-285750" algn="just">
                        <a:buFont typeface="Wingdings" panose="05000000000000000000" pitchFamily="2" charset="2"/>
                        <a:buChar char="§"/>
                      </a:pPr>
                      <a:r>
                        <a:rPr lang="es-ES" sz="1800" dirty="0">
                          <a:latin typeface="Arial Narrow" panose="020B0606020202030204" pitchFamily="34" charset="0"/>
                        </a:rPr>
                        <a:t>People </a:t>
                      </a:r>
                      <a:r>
                        <a:rPr lang="es-ES" sz="1800" dirty="0" err="1">
                          <a:latin typeface="Arial Narrow" panose="020B0606020202030204" pitchFamily="34" charset="0"/>
                        </a:rPr>
                        <a:t>may</a:t>
                      </a:r>
                      <a:r>
                        <a:rPr lang="es-ES" sz="1800" dirty="0">
                          <a:latin typeface="Arial Narrow" panose="020B0606020202030204" pitchFamily="34" charset="0"/>
                        </a:rPr>
                        <a:t> </a:t>
                      </a:r>
                      <a:r>
                        <a:rPr lang="es-ES" sz="1800" dirty="0" err="1">
                          <a:latin typeface="Arial Narrow" panose="020B0606020202030204" pitchFamily="34" charset="0"/>
                        </a:rPr>
                        <a:t>become</a:t>
                      </a:r>
                      <a:r>
                        <a:rPr lang="es-ES" sz="1800" dirty="0">
                          <a:latin typeface="Arial Narrow" panose="020B0606020202030204" pitchFamily="34" charset="0"/>
                        </a:rPr>
                        <a:t> </a:t>
                      </a:r>
                      <a:r>
                        <a:rPr lang="es-ES" sz="1800" dirty="0" err="1">
                          <a:latin typeface="Arial Narrow" panose="020B0606020202030204" pitchFamily="34" charset="0"/>
                        </a:rPr>
                        <a:t>upset</a:t>
                      </a:r>
                      <a:r>
                        <a:rPr lang="es-ES" sz="1800" dirty="0">
                          <a:latin typeface="Arial Narrow" panose="020B0606020202030204" pitchFamily="34" charset="0"/>
                        </a:rPr>
                        <a:t> </a:t>
                      </a:r>
                      <a:r>
                        <a:rPr lang="es-ES" sz="1800" dirty="0" err="1">
                          <a:latin typeface="Arial Narrow" panose="020B0606020202030204" pitchFamily="34" charset="0"/>
                        </a:rPr>
                        <a:t>if</a:t>
                      </a:r>
                      <a:r>
                        <a:rPr lang="es-ES" sz="1800" dirty="0">
                          <a:latin typeface="Arial Narrow" panose="020B0606020202030204" pitchFamily="34" charset="0"/>
                        </a:rPr>
                        <a:t> </a:t>
                      </a:r>
                      <a:r>
                        <a:rPr lang="es-ES" sz="1800" dirty="0" err="1">
                          <a:latin typeface="Arial Narrow" panose="020B0606020202030204" pitchFamily="34" charset="0"/>
                        </a:rPr>
                        <a:t>the</a:t>
                      </a:r>
                      <a:r>
                        <a:rPr lang="en-CY" sz="1800" dirty="0">
                          <a:latin typeface="Arial Narrow" panose="020B0606020202030204" pitchFamily="34" charset="0"/>
                        </a:rPr>
                        <a:t>y</a:t>
                      </a:r>
                      <a:r>
                        <a:rPr lang="es-ES" sz="1800" dirty="0">
                          <a:latin typeface="Arial Narrow" panose="020B0606020202030204" pitchFamily="34" charset="0"/>
                        </a:rPr>
                        <a:t> </a:t>
                      </a:r>
                      <a:r>
                        <a:rPr lang="es-ES" sz="1800" dirty="0" err="1">
                          <a:latin typeface="Arial Narrow" panose="020B0606020202030204" pitchFamily="34" charset="0"/>
                        </a:rPr>
                        <a:t>misunderstand</a:t>
                      </a:r>
                      <a:endParaRPr lang="es-ES" sz="1800" dirty="0">
                        <a:latin typeface="Arial Narrow" panose="020B0606020202030204" pitchFamily="34" charset="0"/>
                      </a:endParaRPr>
                    </a:p>
                  </a:txBody>
                  <a:tcPr/>
                </a:tc>
                <a:extLst>
                  <a:ext uri="{0D108BD9-81ED-4DB2-BD59-A6C34878D82A}">
                    <a16:rowId xmlns:a16="http://schemas.microsoft.com/office/drawing/2014/main" val="74776754"/>
                  </a:ext>
                </a:extLst>
              </a:tr>
              <a:tr h="558793">
                <a:tc>
                  <a:txBody>
                    <a:bodyPr/>
                    <a:lstStyle/>
                    <a:p>
                      <a:pPr marL="285750" indent="-285750" algn="just">
                        <a:buFont typeface="Wingdings" panose="05000000000000000000" pitchFamily="2" charset="2"/>
                        <a:buChar char="§"/>
                      </a:pPr>
                      <a:r>
                        <a:rPr lang="es-ES" sz="1800" dirty="0" err="1">
                          <a:latin typeface="Arial Narrow" panose="020B0606020202030204" pitchFamily="34" charset="0"/>
                        </a:rPr>
                        <a:t>Risk</a:t>
                      </a:r>
                      <a:r>
                        <a:rPr lang="es-ES" sz="1800" dirty="0">
                          <a:latin typeface="Arial Narrow" panose="020B0606020202030204" pitchFamily="34" charset="0"/>
                        </a:rPr>
                        <a:t> </a:t>
                      </a:r>
                      <a:r>
                        <a:rPr lang="en-CY" sz="1800" dirty="0">
                          <a:latin typeface="Arial Narrow" panose="020B0606020202030204" pitchFamily="34" charset="0"/>
                        </a:rPr>
                        <a:t>of </a:t>
                      </a:r>
                      <a:r>
                        <a:rPr lang="es-ES" sz="1800" dirty="0" err="1">
                          <a:latin typeface="Arial Narrow" panose="020B0606020202030204" pitchFamily="34" charset="0"/>
                        </a:rPr>
                        <a:t>appearing</a:t>
                      </a:r>
                      <a:r>
                        <a:rPr lang="es-ES" sz="1800" dirty="0">
                          <a:latin typeface="Arial Narrow" panose="020B0606020202030204" pitchFamily="34" charset="0"/>
                        </a:rPr>
                        <a:t> </a:t>
                      </a:r>
                      <a:r>
                        <a:rPr lang="es-ES" sz="1800" dirty="0" err="1">
                          <a:latin typeface="Arial Narrow" panose="020B0606020202030204" pitchFamily="34" charset="0"/>
                        </a:rPr>
                        <a:t>insensitive</a:t>
                      </a:r>
                      <a:r>
                        <a:rPr lang="es-ES" sz="1800" dirty="0">
                          <a:latin typeface="Arial Narrow" panose="020B0606020202030204" pitchFamily="34" charset="0"/>
                        </a:rPr>
                        <a:t> </a:t>
                      </a:r>
                      <a:r>
                        <a:rPr lang="es-ES" sz="1800" dirty="0" err="1">
                          <a:latin typeface="Arial Narrow" panose="020B0606020202030204" pitchFamily="34" charset="0"/>
                        </a:rPr>
                        <a:t>towards</a:t>
                      </a:r>
                      <a:r>
                        <a:rPr lang="es-ES" sz="1800" dirty="0">
                          <a:latin typeface="Arial Narrow" panose="020B0606020202030204" pitchFamily="34" charset="0"/>
                        </a:rPr>
                        <a:t> </a:t>
                      </a:r>
                      <a:r>
                        <a:rPr lang="es-ES" sz="1800" dirty="0" err="1">
                          <a:latin typeface="Arial Narrow" panose="020B0606020202030204" pitchFamily="34" charset="0"/>
                        </a:rPr>
                        <a:t>others</a:t>
                      </a:r>
                      <a:endParaRPr lang="en-CY" sz="1800" dirty="0">
                        <a:latin typeface="Arial Narrow" panose="020B0606020202030204" pitchFamily="34" charset="0"/>
                      </a:endParaRPr>
                    </a:p>
                  </a:txBody>
                  <a:tcPr/>
                </a:tc>
                <a:extLst>
                  <a:ext uri="{0D108BD9-81ED-4DB2-BD59-A6C34878D82A}">
                    <a16:rowId xmlns:a16="http://schemas.microsoft.com/office/drawing/2014/main" val="1386898958"/>
                  </a:ext>
                </a:extLst>
              </a:tr>
              <a:tr h="717764">
                <a:tc>
                  <a:txBody>
                    <a:bodyPr/>
                    <a:lstStyle/>
                    <a:p>
                      <a:pPr marL="285750" indent="-285750" algn="just">
                        <a:buFont typeface="Wingdings" panose="05000000000000000000" pitchFamily="2" charset="2"/>
                        <a:buChar char="§"/>
                      </a:pPr>
                      <a:r>
                        <a:rPr lang="es-ES" sz="1800" dirty="0" err="1">
                          <a:latin typeface="Arial Narrow" panose="020B0606020202030204" pitchFamily="34" charset="0"/>
                        </a:rPr>
                        <a:t>Communication</a:t>
                      </a:r>
                      <a:r>
                        <a:rPr lang="es-ES" sz="1800" dirty="0">
                          <a:latin typeface="Arial Narrow" panose="020B0606020202030204" pitchFamily="34" charset="0"/>
                        </a:rPr>
                        <a:t> </a:t>
                      </a:r>
                      <a:r>
                        <a:rPr lang="es-ES" sz="1800" dirty="0" err="1">
                          <a:latin typeface="Arial Narrow" panose="020B0606020202030204" pitchFamily="34" charset="0"/>
                        </a:rPr>
                        <a:t>breakdown</a:t>
                      </a:r>
                      <a:r>
                        <a:rPr lang="es-ES" sz="1800" dirty="0">
                          <a:latin typeface="Arial Narrow" panose="020B0606020202030204" pitchFamily="34" charset="0"/>
                        </a:rPr>
                        <a:t>: </a:t>
                      </a:r>
                      <a:r>
                        <a:rPr lang="es-ES" sz="1800" dirty="0" err="1">
                          <a:latin typeface="Arial Narrow" panose="020B0606020202030204" pitchFamily="34" charset="0"/>
                        </a:rPr>
                        <a:t>the</a:t>
                      </a:r>
                      <a:r>
                        <a:rPr lang="es-ES" sz="1800" dirty="0">
                          <a:latin typeface="Arial Narrow" panose="020B0606020202030204" pitchFamily="34" charset="0"/>
                        </a:rPr>
                        <a:t> </a:t>
                      </a:r>
                      <a:r>
                        <a:rPr lang="es-ES" sz="1800" dirty="0" err="1">
                          <a:latin typeface="Arial Narrow" panose="020B0606020202030204" pitchFamily="34" charset="0"/>
                        </a:rPr>
                        <a:t>meaning</a:t>
                      </a:r>
                      <a:r>
                        <a:rPr lang="es-ES" sz="1800" dirty="0">
                          <a:latin typeface="Arial Narrow" panose="020B0606020202030204" pitchFamily="34" charset="0"/>
                        </a:rPr>
                        <a:t> </a:t>
                      </a:r>
                      <a:r>
                        <a:rPr lang="es-ES" sz="1800" dirty="0" err="1">
                          <a:latin typeface="Arial Narrow" panose="020B0606020202030204" pitchFamily="34" charset="0"/>
                        </a:rPr>
                        <a:t>is</a:t>
                      </a:r>
                      <a:r>
                        <a:rPr lang="es-ES" sz="1800" dirty="0">
                          <a:latin typeface="Arial Narrow" panose="020B0606020202030204" pitchFamily="34" charset="0"/>
                        </a:rPr>
                        <a:t> </a:t>
                      </a:r>
                      <a:r>
                        <a:rPr lang="es-ES" sz="1800" dirty="0" err="1">
                          <a:latin typeface="Arial Narrow" panose="020B0606020202030204" pitchFamily="34" charset="0"/>
                        </a:rPr>
                        <a:t>not</a:t>
                      </a:r>
                      <a:r>
                        <a:rPr lang="es-ES" sz="1800" dirty="0">
                          <a:latin typeface="Arial Narrow" panose="020B0606020202030204" pitchFamily="34" charset="0"/>
                        </a:rPr>
                        <a:t> </a:t>
                      </a:r>
                      <a:r>
                        <a:rPr lang="es-ES" sz="1800" dirty="0" err="1">
                          <a:latin typeface="Arial Narrow" panose="020B0606020202030204" pitchFamily="34" charset="0"/>
                        </a:rPr>
                        <a:t>passed</a:t>
                      </a:r>
                      <a:r>
                        <a:rPr lang="en-CY" sz="1800" dirty="0">
                          <a:latin typeface="Arial Narrow" panose="020B0606020202030204" pitchFamily="34" charset="0"/>
                        </a:rPr>
                        <a:t> on</a:t>
                      </a:r>
                      <a:r>
                        <a:rPr lang="es-ES" sz="1800" dirty="0">
                          <a:latin typeface="Arial Narrow" panose="020B0606020202030204" pitchFamily="34" charset="0"/>
                        </a:rPr>
                        <a:t> </a:t>
                      </a:r>
                      <a:r>
                        <a:rPr lang="es-ES" sz="1800" dirty="0" err="1">
                          <a:latin typeface="Arial Narrow" panose="020B0606020202030204" pitchFamily="34" charset="0"/>
                        </a:rPr>
                        <a:t>across</a:t>
                      </a:r>
                      <a:endParaRPr lang="en-CY" sz="1800" dirty="0">
                        <a:latin typeface="Arial Narrow" panose="020B0606020202030204" pitchFamily="34" charset="0"/>
                      </a:endParaRPr>
                    </a:p>
                  </a:txBody>
                  <a:tcPr/>
                </a:tc>
                <a:extLst>
                  <a:ext uri="{0D108BD9-81ED-4DB2-BD59-A6C34878D82A}">
                    <a16:rowId xmlns:a16="http://schemas.microsoft.com/office/drawing/2014/main" val="3956575228"/>
                  </a:ext>
                </a:extLst>
              </a:tr>
              <a:tr h="558793">
                <a:tc>
                  <a:txBody>
                    <a:bodyPr/>
                    <a:lstStyle/>
                    <a:p>
                      <a:pPr marL="285750" indent="-285750" algn="just">
                        <a:buFont typeface="Wingdings" panose="05000000000000000000" pitchFamily="2" charset="2"/>
                        <a:buChar char="§"/>
                      </a:pPr>
                      <a:r>
                        <a:rPr lang="es-ES" sz="1800" dirty="0" err="1">
                          <a:latin typeface="Arial Narrow" panose="020B0606020202030204" pitchFamily="34" charset="0"/>
                        </a:rPr>
                        <a:t>Risk</a:t>
                      </a:r>
                      <a:r>
                        <a:rPr lang="es-ES" sz="1800" dirty="0">
                          <a:latin typeface="Arial Narrow" panose="020B0606020202030204" pitchFamily="34" charset="0"/>
                        </a:rPr>
                        <a:t> </a:t>
                      </a:r>
                      <a:r>
                        <a:rPr lang="es-ES" sz="1800" dirty="0" err="1">
                          <a:latin typeface="Arial Narrow" panose="020B0606020202030204" pitchFamily="34" charset="0"/>
                        </a:rPr>
                        <a:t>destroying</a:t>
                      </a:r>
                      <a:r>
                        <a:rPr lang="es-ES" sz="1800" dirty="0">
                          <a:latin typeface="Arial Narrow" panose="020B0606020202030204" pitchFamily="34" charset="0"/>
                        </a:rPr>
                        <a:t> </a:t>
                      </a:r>
                      <a:r>
                        <a:rPr lang="es-ES" sz="1800" dirty="0" err="1">
                          <a:latin typeface="Arial Narrow" panose="020B0606020202030204" pitchFamily="34" charset="0"/>
                        </a:rPr>
                        <a:t>friendship</a:t>
                      </a:r>
                      <a:r>
                        <a:rPr lang="es-ES" sz="1800" dirty="0">
                          <a:latin typeface="Arial Narrow" panose="020B0606020202030204" pitchFamily="34" charset="0"/>
                        </a:rPr>
                        <a:t> and </a:t>
                      </a:r>
                      <a:r>
                        <a:rPr lang="es-ES" sz="1800" dirty="0" err="1">
                          <a:latin typeface="Arial Narrow" panose="020B0606020202030204" pitchFamily="34" charset="0"/>
                        </a:rPr>
                        <a:t>other</a:t>
                      </a:r>
                      <a:r>
                        <a:rPr lang="es-ES" sz="1800" dirty="0">
                          <a:latin typeface="Arial Narrow" panose="020B0606020202030204" pitchFamily="34" charset="0"/>
                        </a:rPr>
                        <a:t> </a:t>
                      </a:r>
                      <a:r>
                        <a:rPr lang="es-ES" sz="1800" dirty="0" err="1">
                          <a:latin typeface="Arial Narrow" panose="020B0606020202030204" pitchFamily="34" charset="0"/>
                        </a:rPr>
                        <a:t>relationships</a:t>
                      </a:r>
                      <a:endParaRPr lang="en-CY" sz="1800" dirty="0">
                        <a:latin typeface="Arial Narrow" panose="020B0606020202030204" pitchFamily="34" charset="0"/>
                      </a:endParaRPr>
                    </a:p>
                  </a:txBody>
                  <a:tcPr/>
                </a:tc>
                <a:extLst>
                  <a:ext uri="{0D108BD9-81ED-4DB2-BD59-A6C34878D82A}">
                    <a16:rowId xmlns:a16="http://schemas.microsoft.com/office/drawing/2014/main" val="4281955181"/>
                  </a:ext>
                </a:extLst>
              </a:tr>
            </a:tbl>
          </a:graphicData>
        </a:graphic>
      </p:graphicFrame>
      <p:graphicFrame>
        <p:nvGraphicFramePr>
          <p:cNvPr id="7" name="Table 7">
            <a:extLst>
              <a:ext uri="{FF2B5EF4-FFF2-40B4-BE49-F238E27FC236}">
                <a16:creationId xmlns:a16="http://schemas.microsoft.com/office/drawing/2014/main" id="{434D68F1-8B6E-7791-5FDE-A56A229B718C}"/>
              </a:ext>
            </a:extLst>
          </p:cNvPr>
          <p:cNvGraphicFramePr>
            <a:graphicFrameLocks noGrp="1"/>
          </p:cNvGraphicFramePr>
          <p:nvPr>
            <p:extLst>
              <p:ext uri="{D42A27DB-BD31-4B8C-83A1-F6EECF244321}">
                <p14:modId xmlns:p14="http://schemas.microsoft.com/office/powerpoint/2010/main" val="3677762487"/>
              </p:ext>
            </p:extLst>
          </p:nvPr>
        </p:nvGraphicFramePr>
        <p:xfrm>
          <a:off x="6096000" y="2536031"/>
          <a:ext cx="5120640" cy="2969634"/>
        </p:xfrm>
        <a:graphic>
          <a:graphicData uri="http://schemas.openxmlformats.org/drawingml/2006/table">
            <a:tbl>
              <a:tblPr firstRow="1" bandRow="1">
                <a:tableStyleId>{7B1A20CB-650E-4556-B9C2-D0605AAF6D88}</a:tableStyleId>
              </a:tblPr>
              <a:tblGrid>
                <a:gridCol w="5120640">
                  <a:extLst>
                    <a:ext uri="{9D8B030D-6E8A-4147-A177-3AD203B41FA5}">
                      <a16:colId xmlns:a16="http://schemas.microsoft.com/office/drawing/2014/main" val="2455012145"/>
                    </a:ext>
                  </a:extLst>
                </a:gridCol>
              </a:tblGrid>
              <a:tr h="580549">
                <a:tc>
                  <a:txBody>
                    <a:bodyPr/>
                    <a:lstStyle/>
                    <a:p>
                      <a:pPr algn="ctr"/>
                      <a:r>
                        <a:rPr lang="es-ES" sz="1800" dirty="0" err="1">
                          <a:latin typeface="Arial Narrow" panose="020B0606020202030204" pitchFamily="34" charset="0"/>
                        </a:rPr>
                        <a:t>Benefits</a:t>
                      </a:r>
                      <a:r>
                        <a:rPr lang="es-ES" sz="1800" dirty="0">
                          <a:latin typeface="Arial Narrow" panose="020B0606020202030204" pitchFamily="34" charset="0"/>
                        </a:rPr>
                        <a:t> </a:t>
                      </a:r>
                      <a:r>
                        <a:rPr lang="es-ES" sz="1800" dirty="0" err="1">
                          <a:latin typeface="Arial Narrow" panose="020B0606020202030204" pitchFamily="34" charset="0"/>
                        </a:rPr>
                        <a:t>of</a:t>
                      </a:r>
                      <a:r>
                        <a:rPr lang="es-ES" sz="1800" dirty="0">
                          <a:latin typeface="Arial Narrow" panose="020B0606020202030204" pitchFamily="34" charset="0"/>
                        </a:rPr>
                        <a:t> </a:t>
                      </a:r>
                      <a:r>
                        <a:rPr lang="es-ES" sz="1800" dirty="0" err="1">
                          <a:latin typeface="Arial Narrow" panose="020B0606020202030204" pitchFamily="34" charset="0"/>
                        </a:rPr>
                        <a:t>using</a:t>
                      </a:r>
                      <a:r>
                        <a:rPr lang="es-ES" sz="1800" dirty="0">
                          <a:latin typeface="Arial Narrow" panose="020B0606020202030204" pitchFamily="34" charset="0"/>
                        </a:rPr>
                        <a:t> </a:t>
                      </a:r>
                      <a:r>
                        <a:rPr lang="es-ES" sz="1800" dirty="0" err="1">
                          <a:latin typeface="Arial Narrow" panose="020B0606020202030204" pitchFamily="34" charset="0"/>
                        </a:rPr>
                        <a:t>Netiquette</a:t>
                      </a:r>
                      <a:r>
                        <a:rPr lang="es-ES" sz="1800" dirty="0">
                          <a:latin typeface="Arial Narrow" panose="020B0606020202030204" pitchFamily="34" charset="0"/>
                        </a:rPr>
                        <a:t> </a:t>
                      </a:r>
                      <a:endParaRPr lang="en-CY" sz="1800" dirty="0">
                        <a:latin typeface="Arial Narrow" panose="020B0606020202030204" pitchFamily="34" charset="0"/>
                      </a:endParaRPr>
                    </a:p>
                  </a:txBody>
                  <a:tcPr/>
                </a:tc>
                <a:extLst>
                  <a:ext uri="{0D108BD9-81ED-4DB2-BD59-A6C34878D82A}">
                    <a16:rowId xmlns:a16="http://schemas.microsoft.com/office/drawing/2014/main" val="3060307005"/>
                  </a:ext>
                </a:extLst>
              </a:tr>
              <a:tr h="560284">
                <a:tc>
                  <a:txBody>
                    <a:bodyPr/>
                    <a:lstStyle/>
                    <a:p>
                      <a:pPr marL="285750" indent="-285750" algn="just">
                        <a:buFont typeface="Wingdings" panose="05000000000000000000" pitchFamily="2" charset="2"/>
                        <a:buChar char="§"/>
                      </a:pPr>
                      <a:r>
                        <a:rPr lang="es-ES" sz="1800" dirty="0" err="1">
                          <a:latin typeface="Arial Narrow" panose="020B0606020202030204" pitchFamily="34" charset="0"/>
                        </a:rPr>
                        <a:t>Helps</a:t>
                      </a:r>
                      <a:r>
                        <a:rPr lang="es-ES" sz="1800" dirty="0">
                          <a:latin typeface="Arial Narrow" panose="020B0606020202030204" pitchFamily="34" charset="0"/>
                        </a:rPr>
                        <a:t> </a:t>
                      </a:r>
                      <a:r>
                        <a:rPr lang="es-ES" sz="1800" dirty="0" err="1">
                          <a:latin typeface="Arial Narrow" panose="020B0606020202030204" pitchFamily="34" charset="0"/>
                        </a:rPr>
                        <a:t>create</a:t>
                      </a:r>
                      <a:r>
                        <a:rPr lang="es-ES" sz="1800" dirty="0">
                          <a:latin typeface="Arial Narrow" panose="020B0606020202030204" pitchFamily="34" charset="0"/>
                        </a:rPr>
                        <a:t> and </a:t>
                      </a:r>
                      <a:r>
                        <a:rPr lang="es-ES" sz="1800" dirty="0" err="1">
                          <a:latin typeface="Arial Narrow" panose="020B0606020202030204" pitchFamily="34" charset="0"/>
                        </a:rPr>
                        <a:t>sustain</a:t>
                      </a:r>
                      <a:r>
                        <a:rPr lang="es-ES" sz="1800" dirty="0">
                          <a:latin typeface="Arial Narrow" panose="020B0606020202030204" pitchFamily="34" charset="0"/>
                        </a:rPr>
                        <a:t> online </a:t>
                      </a:r>
                      <a:r>
                        <a:rPr lang="es-ES" sz="1800" dirty="0" err="1">
                          <a:latin typeface="Arial Narrow" panose="020B0606020202030204" pitchFamily="34" charset="0"/>
                        </a:rPr>
                        <a:t>relationships</a:t>
                      </a:r>
                      <a:endParaRPr lang="en-CY" sz="1800" dirty="0">
                        <a:latin typeface="Arial Narrow" panose="020B0606020202030204" pitchFamily="34" charset="0"/>
                      </a:endParaRPr>
                    </a:p>
                  </a:txBody>
                  <a:tcPr/>
                </a:tc>
                <a:extLst>
                  <a:ext uri="{0D108BD9-81ED-4DB2-BD59-A6C34878D82A}">
                    <a16:rowId xmlns:a16="http://schemas.microsoft.com/office/drawing/2014/main" val="659628453"/>
                  </a:ext>
                </a:extLst>
              </a:tr>
              <a:tr h="559567">
                <a:tc>
                  <a:txBody>
                    <a:bodyPr/>
                    <a:lstStyle/>
                    <a:p>
                      <a:pPr marL="285750" indent="-285750" algn="just">
                        <a:buFont typeface="Wingdings" panose="05000000000000000000" pitchFamily="2" charset="2"/>
                        <a:buChar char="§"/>
                      </a:pPr>
                      <a:r>
                        <a:rPr lang="es-ES" sz="1800" dirty="0" err="1">
                          <a:latin typeface="Arial Narrow" panose="020B0606020202030204" pitchFamily="34" charset="0"/>
                        </a:rPr>
                        <a:t>Maintains</a:t>
                      </a:r>
                      <a:r>
                        <a:rPr lang="es-ES" sz="1800" dirty="0">
                          <a:latin typeface="Arial Narrow" panose="020B0606020202030204" pitchFamily="34" charset="0"/>
                        </a:rPr>
                        <a:t> online </a:t>
                      </a:r>
                      <a:r>
                        <a:rPr lang="es-ES" sz="1800" dirty="0" err="1">
                          <a:latin typeface="Arial Narrow" panose="020B0606020202030204" pitchFamily="34" charset="0"/>
                        </a:rPr>
                        <a:t>interaction</a:t>
                      </a:r>
                      <a:r>
                        <a:rPr lang="es-ES" sz="1800" dirty="0">
                          <a:latin typeface="Arial Narrow" panose="020B0606020202030204" pitchFamily="34" charset="0"/>
                        </a:rPr>
                        <a:t> constructive</a:t>
                      </a:r>
                      <a:r>
                        <a:rPr lang="en-CY" sz="1800" dirty="0" err="1">
                          <a:latin typeface="Arial Narrow" panose="020B0606020202030204" pitchFamily="34" charset="0"/>
                        </a:rPr>
                        <a:t>ly</a:t>
                      </a:r>
                      <a:r>
                        <a:rPr lang="es-ES" sz="1800" dirty="0">
                          <a:latin typeface="Arial Narrow" panose="020B0606020202030204" pitchFamily="34" charset="0"/>
                        </a:rPr>
                        <a:t> and </a:t>
                      </a:r>
                      <a:r>
                        <a:rPr lang="es-ES" sz="1800" dirty="0" err="1">
                          <a:latin typeface="Arial Narrow" panose="020B0606020202030204" pitchFamily="34" charset="0"/>
                        </a:rPr>
                        <a:t>friendly</a:t>
                      </a:r>
                      <a:r>
                        <a:rPr lang="es-ES" sz="1800" dirty="0">
                          <a:latin typeface="Arial Narrow" panose="020B0606020202030204" pitchFamily="34" charset="0"/>
                        </a:rPr>
                        <a:t> </a:t>
                      </a:r>
                      <a:endParaRPr lang="en-CY" sz="1800" dirty="0">
                        <a:latin typeface="Arial Narrow" panose="020B0606020202030204" pitchFamily="34" charset="0"/>
                      </a:endParaRPr>
                    </a:p>
                  </a:txBody>
                  <a:tcPr/>
                </a:tc>
                <a:extLst>
                  <a:ext uri="{0D108BD9-81ED-4DB2-BD59-A6C34878D82A}">
                    <a16:rowId xmlns:a16="http://schemas.microsoft.com/office/drawing/2014/main" val="3648127864"/>
                  </a:ext>
                </a:extLst>
              </a:tr>
              <a:tr h="728213">
                <a:tc>
                  <a:txBody>
                    <a:bodyPr/>
                    <a:lstStyle/>
                    <a:p>
                      <a:pPr marL="285750" indent="-285750" algn="just">
                        <a:buFont typeface="Wingdings" panose="05000000000000000000" pitchFamily="2" charset="2"/>
                        <a:buChar char="§"/>
                      </a:pPr>
                      <a:r>
                        <a:rPr lang="es-ES" sz="1800" dirty="0" err="1">
                          <a:latin typeface="Arial Narrow" panose="020B0606020202030204" pitchFamily="34" charset="0"/>
                        </a:rPr>
                        <a:t>We</a:t>
                      </a:r>
                      <a:r>
                        <a:rPr lang="es-ES" sz="1800" dirty="0">
                          <a:latin typeface="Arial Narrow" panose="020B0606020202030204" pitchFamily="34" charset="0"/>
                        </a:rPr>
                        <a:t> show </a:t>
                      </a:r>
                      <a:r>
                        <a:rPr lang="es-ES" sz="1800" dirty="0" err="1">
                          <a:latin typeface="Arial Narrow" panose="020B0606020202030204" pitchFamily="34" charset="0"/>
                        </a:rPr>
                        <a:t>that</a:t>
                      </a:r>
                      <a:r>
                        <a:rPr lang="es-ES" sz="1800" dirty="0">
                          <a:latin typeface="Arial Narrow" panose="020B0606020202030204" pitchFamily="34" charset="0"/>
                        </a:rPr>
                        <a:t> </a:t>
                      </a:r>
                      <a:r>
                        <a:rPr lang="es-ES" sz="1800" dirty="0" err="1">
                          <a:latin typeface="Arial Narrow" panose="020B0606020202030204" pitchFamily="34" charset="0"/>
                        </a:rPr>
                        <a:t>we</a:t>
                      </a:r>
                      <a:r>
                        <a:rPr lang="es-ES" sz="1800" dirty="0">
                          <a:latin typeface="Arial Narrow" panose="020B0606020202030204" pitchFamily="34" charset="0"/>
                        </a:rPr>
                        <a:t> </a:t>
                      </a:r>
                      <a:r>
                        <a:rPr lang="es-ES" sz="1800" dirty="0" err="1">
                          <a:latin typeface="Arial Narrow" panose="020B0606020202030204" pitchFamily="34" charset="0"/>
                        </a:rPr>
                        <a:t>respect</a:t>
                      </a:r>
                      <a:r>
                        <a:rPr lang="es-ES" sz="1800" dirty="0">
                          <a:latin typeface="Arial Narrow" panose="020B0606020202030204" pitchFamily="34" charset="0"/>
                        </a:rPr>
                        <a:t> </a:t>
                      </a:r>
                      <a:r>
                        <a:rPr lang="es-ES" sz="1800" dirty="0" err="1">
                          <a:latin typeface="Arial Narrow" panose="020B0606020202030204" pitchFamily="34" charset="0"/>
                        </a:rPr>
                        <a:t>others</a:t>
                      </a:r>
                      <a:r>
                        <a:rPr lang="es-ES" sz="1800" dirty="0">
                          <a:latin typeface="Arial Narrow" panose="020B0606020202030204" pitchFamily="34" charset="0"/>
                        </a:rPr>
                        <a:t> online </a:t>
                      </a:r>
                      <a:endParaRPr lang="en-CY" sz="1800" dirty="0">
                        <a:latin typeface="Arial Narrow" panose="020B0606020202030204" pitchFamily="34" charset="0"/>
                      </a:endParaRPr>
                    </a:p>
                  </a:txBody>
                  <a:tcPr/>
                </a:tc>
                <a:extLst>
                  <a:ext uri="{0D108BD9-81ED-4DB2-BD59-A6C34878D82A}">
                    <a16:rowId xmlns:a16="http://schemas.microsoft.com/office/drawing/2014/main" val="4151364941"/>
                  </a:ext>
                </a:extLst>
              </a:tr>
              <a:tr h="541021">
                <a:tc>
                  <a:txBody>
                    <a:bodyPr/>
                    <a:lstStyle/>
                    <a:p>
                      <a:pPr marL="285750" indent="-285750" algn="just">
                        <a:buFont typeface="Wingdings" panose="05000000000000000000" pitchFamily="2" charset="2"/>
                        <a:buChar char="§"/>
                      </a:pPr>
                      <a:r>
                        <a:rPr lang="es-ES" sz="1800" dirty="0" err="1">
                          <a:latin typeface="Arial Narrow" panose="020B0606020202030204" pitchFamily="34" charset="0"/>
                        </a:rPr>
                        <a:t>Helps</a:t>
                      </a:r>
                      <a:r>
                        <a:rPr lang="es-ES" sz="1800" dirty="0">
                          <a:latin typeface="Arial Narrow" panose="020B0606020202030204" pitchFamily="34" charset="0"/>
                        </a:rPr>
                        <a:t> </a:t>
                      </a:r>
                      <a:r>
                        <a:rPr lang="es-ES" sz="1800" dirty="0" err="1">
                          <a:latin typeface="Arial Narrow" panose="020B0606020202030204" pitchFamily="34" charset="0"/>
                        </a:rPr>
                        <a:t>getting</a:t>
                      </a:r>
                      <a:r>
                        <a:rPr lang="es-ES" sz="1800" dirty="0">
                          <a:latin typeface="Arial Narrow" panose="020B0606020202030204" pitchFamily="34" charset="0"/>
                        </a:rPr>
                        <a:t> </a:t>
                      </a:r>
                      <a:r>
                        <a:rPr lang="es-ES" sz="1800" dirty="0" err="1">
                          <a:latin typeface="Arial Narrow" panose="020B0606020202030204" pitchFamily="34" charset="0"/>
                        </a:rPr>
                        <a:t>the</a:t>
                      </a:r>
                      <a:r>
                        <a:rPr lang="es-ES" sz="1800" dirty="0">
                          <a:latin typeface="Arial Narrow" panose="020B0606020202030204" pitchFamily="34" charset="0"/>
                        </a:rPr>
                        <a:t> </a:t>
                      </a:r>
                      <a:r>
                        <a:rPr lang="es-ES" sz="1800" dirty="0" err="1">
                          <a:latin typeface="Arial Narrow" panose="020B0606020202030204" pitchFamily="34" charset="0"/>
                        </a:rPr>
                        <a:t>correct</a:t>
                      </a:r>
                      <a:r>
                        <a:rPr lang="es-ES" sz="1800" dirty="0">
                          <a:latin typeface="Arial Narrow" panose="020B0606020202030204" pitchFamily="34" charset="0"/>
                        </a:rPr>
                        <a:t> </a:t>
                      </a:r>
                      <a:r>
                        <a:rPr lang="es-ES" sz="1800" dirty="0" err="1">
                          <a:latin typeface="Arial Narrow" panose="020B0606020202030204" pitchFamily="34" charset="0"/>
                        </a:rPr>
                        <a:t>meaning</a:t>
                      </a:r>
                      <a:r>
                        <a:rPr lang="es-ES" sz="1800" dirty="0">
                          <a:latin typeface="Arial Narrow" panose="020B0606020202030204" pitchFamily="34" charset="0"/>
                        </a:rPr>
                        <a:t> </a:t>
                      </a:r>
                      <a:r>
                        <a:rPr lang="es-ES" sz="1800" dirty="0" err="1">
                          <a:latin typeface="Arial Narrow" panose="020B0606020202030204" pitchFamily="34" charset="0"/>
                        </a:rPr>
                        <a:t>across</a:t>
                      </a:r>
                      <a:endParaRPr lang="en-CY" sz="1800" dirty="0">
                        <a:latin typeface="Arial Narrow" panose="020B0606020202030204" pitchFamily="34" charset="0"/>
                      </a:endParaRPr>
                    </a:p>
                  </a:txBody>
                  <a:tcPr/>
                </a:tc>
                <a:extLst>
                  <a:ext uri="{0D108BD9-81ED-4DB2-BD59-A6C34878D82A}">
                    <a16:rowId xmlns:a16="http://schemas.microsoft.com/office/drawing/2014/main" val="3064566033"/>
                  </a:ext>
                </a:extLst>
              </a:tr>
            </a:tbl>
          </a:graphicData>
        </a:graphic>
      </p:graphicFrame>
    </p:spTree>
    <p:extLst>
      <p:ext uri="{BB962C8B-B14F-4D97-AF65-F5344CB8AC3E}">
        <p14:creationId xmlns:p14="http://schemas.microsoft.com/office/powerpoint/2010/main" val="1349479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0DF9BD-0847-B73F-45AE-1589E8FA159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a:t>
            </a:fld>
            <a:endParaRPr lang="en-US" dirty="0"/>
          </a:p>
        </p:txBody>
      </p:sp>
      <p:sp>
        <p:nvSpPr>
          <p:cNvPr id="6" name="Rectangle 5">
            <a:extLst>
              <a:ext uri="{FF2B5EF4-FFF2-40B4-BE49-F238E27FC236}">
                <a16:creationId xmlns:a16="http://schemas.microsoft.com/office/drawing/2014/main" id="{FAB6E9D7-23BE-657E-D8C0-5BDDB0CE14F6}"/>
              </a:ext>
            </a:extLst>
          </p:cNvPr>
          <p:cNvSpPr/>
          <p:nvPr/>
        </p:nvSpPr>
        <p:spPr>
          <a:xfrm>
            <a:off x="0" y="0"/>
            <a:ext cx="12192000" cy="1320800"/>
          </a:xfrm>
          <a:prstGeom prst="rect">
            <a:avLst/>
          </a:prstGeom>
          <a:gradFill>
            <a:gsLst>
              <a:gs pos="9000">
                <a:srgbClr val="3A9BDC"/>
              </a:gs>
              <a:gs pos="59000">
                <a:schemeClr val="accent1">
                  <a:lumMod val="45000"/>
                  <a:lumOff val="55000"/>
                </a:schemeClr>
              </a:gs>
              <a:gs pos="72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7" name="Google Shape;93;p1">
            <a:extLst>
              <a:ext uri="{FF2B5EF4-FFF2-40B4-BE49-F238E27FC236}">
                <a16:creationId xmlns:a16="http://schemas.microsoft.com/office/drawing/2014/main" id="{300127D8-6399-CF7F-2388-9CE0C85A57B5}"/>
              </a:ext>
            </a:extLst>
          </p:cNvPr>
          <p:cNvSpPr txBox="1">
            <a:spLocks/>
          </p:cNvSpPr>
          <p:nvPr/>
        </p:nvSpPr>
        <p:spPr>
          <a:xfrm>
            <a:off x="1722779" y="923200"/>
            <a:ext cx="9144000" cy="1025381"/>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6000"/>
              <a:buFont typeface="Candara"/>
              <a:buNone/>
            </a:pPr>
            <a:r>
              <a:rPr lang="en-US" b="1" dirty="0">
                <a:solidFill>
                  <a:srgbClr val="3A9BDC"/>
                </a:solidFill>
                <a:latin typeface="Gadugi" panose="020B0502040204020203" pitchFamily="34" charset="0"/>
                <a:ea typeface="Gadugi" panose="020B0502040204020203" pitchFamily="34" charset="0"/>
                <a:cs typeface="Candara"/>
                <a:sym typeface="Candara"/>
              </a:rPr>
              <a:t>Project Aims:</a:t>
            </a:r>
          </a:p>
        </p:txBody>
      </p:sp>
      <p:sp>
        <p:nvSpPr>
          <p:cNvPr id="2" name="Google Shape;105;p2">
            <a:extLst>
              <a:ext uri="{FF2B5EF4-FFF2-40B4-BE49-F238E27FC236}">
                <a16:creationId xmlns:a16="http://schemas.microsoft.com/office/drawing/2014/main" id="{D5E19728-F4FE-BBF1-E57A-C80AFEAF970F}"/>
              </a:ext>
            </a:extLst>
          </p:cNvPr>
          <p:cNvSpPr txBox="1">
            <a:spLocks noGrp="1"/>
          </p:cNvSpPr>
          <p:nvPr>
            <p:ph type="body" idx="1"/>
          </p:nvPr>
        </p:nvSpPr>
        <p:spPr>
          <a:xfrm>
            <a:off x="4605322" y="1963635"/>
            <a:ext cx="6603999" cy="4064073"/>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0"/>
              </a:spcBef>
              <a:spcAft>
                <a:spcPts val="0"/>
              </a:spcAft>
              <a:buClr>
                <a:schemeClr val="dk1"/>
              </a:buClr>
              <a:buSzPts val="2200"/>
              <a:buNone/>
            </a:pPr>
            <a:r>
              <a:rPr lang="en-US" sz="1600" dirty="0">
                <a:latin typeface="Arial Narrow" panose="020B0606020202030204" pitchFamily="34" charset="0"/>
                <a:ea typeface="Gadugi" panose="020B0502040204020203" pitchFamily="34" charset="0"/>
                <a:cs typeface="Candara"/>
                <a:sym typeface="Candara"/>
              </a:rPr>
              <a:t>The </a:t>
            </a:r>
            <a:r>
              <a:rPr lang="en-US" sz="1600" dirty="0" err="1">
                <a:latin typeface="Arial Narrow" panose="020B0606020202030204" pitchFamily="34" charset="0"/>
                <a:ea typeface="Gadugi" panose="020B0502040204020203" pitchFamily="34" charset="0"/>
                <a:cs typeface="Candara"/>
                <a:sym typeface="Candara"/>
              </a:rPr>
              <a:t>inDigital</a:t>
            </a:r>
            <a:r>
              <a:rPr lang="en-US" sz="1600" dirty="0">
                <a:latin typeface="Arial Narrow" panose="020B0606020202030204" pitchFamily="34" charset="0"/>
                <a:ea typeface="Gadugi" panose="020B0502040204020203" pitchFamily="34" charset="0"/>
                <a:cs typeface="Candara"/>
                <a:sym typeface="Candara"/>
              </a:rPr>
              <a:t> project </a:t>
            </a:r>
            <a:r>
              <a:rPr lang="en-CY" sz="1600" dirty="0">
                <a:latin typeface="Arial Narrow" panose="020B0606020202030204" pitchFamily="34" charset="0"/>
                <a:ea typeface="Gadugi" panose="020B0502040204020203" pitchFamily="34" charset="0"/>
                <a:cs typeface="Candara"/>
                <a:sym typeface="Candara"/>
              </a:rPr>
              <a:t>aims</a:t>
            </a:r>
            <a:r>
              <a:rPr lang="en-US" sz="1600" dirty="0">
                <a:latin typeface="Arial Narrow" panose="020B0606020202030204" pitchFamily="34" charset="0"/>
                <a:ea typeface="Gadugi" panose="020B0502040204020203" pitchFamily="34" charset="0"/>
                <a:cs typeface="Candara"/>
                <a:sym typeface="Candara"/>
              </a:rPr>
              <a:t> at:</a:t>
            </a:r>
          </a:p>
          <a:p>
            <a:pPr marL="0" lvl="0" indent="0" algn="just" rtl="0">
              <a:lnSpc>
                <a:spcPct val="120000"/>
              </a:lnSpc>
              <a:spcBef>
                <a:spcPts val="0"/>
              </a:spcBef>
              <a:spcAft>
                <a:spcPts val="0"/>
              </a:spcAft>
              <a:buClr>
                <a:schemeClr val="dk1"/>
              </a:buClr>
              <a:buSzPts val="2200"/>
              <a:buNone/>
            </a:pPr>
            <a:endParaRPr lang="en-US" sz="1600" dirty="0">
              <a:latin typeface="Arial Narrow" panose="020B0606020202030204" pitchFamily="34" charset="0"/>
              <a:ea typeface="Gadugi" panose="020B0502040204020203" pitchFamily="34" charset="0"/>
              <a:cs typeface="Candara"/>
              <a:sym typeface="Candara"/>
            </a:endParaRPr>
          </a:p>
          <a:p>
            <a:pPr lvl="0" indent="-457200" algn="just" rtl="0">
              <a:lnSpc>
                <a:spcPct val="120000"/>
              </a:lnSpc>
              <a:spcBef>
                <a:spcPts val="0"/>
              </a:spcBef>
              <a:spcAft>
                <a:spcPts val="0"/>
              </a:spcAft>
              <a:buClr>
                <a:schemeClr val="dk1"/>
              </a:buClr>
              <a:buSzPct val="109000"/>
              <a:buFont typeface="Wingdings" panose="05000000000000000000" pitchFamily="2" charset="2"/>
              <a:buChar char="§"/>
            </a:pPr>
            <a:r>
              <a:rPr lang="en-US" sz="1600" dirty="0">
                <a:latin typeface="Arial Narrow" panose="020B0606020202030204" pitchFamily="34" charset="0"/>
                <a:ea typeface="Gadugi" panose="020B0502040204020203" pitchFamily="34" charset="0"/>
                <a:cs typeface="Candara"/>
                <a:sym typeface="Candara"/>
              </a:rPr>
              <a:t>Improving the skills of trainers, mentors, training organizations and NGOs to provide training to target groups, without digital skills and at risk in the labor market, including – the unemployed, people without digital skills, and youth out of education and employment;</a:t>
            </a:r>
          </a:p>
          <a:p>
            <a:pPr lvl="0" indent="-457200" algn="just" rtl="0">
              <a:lnSpc>
                <a:spcPct val="120000"/>
              </a:lnSpc>
              <a:spcBef>
                <a:spcPts val="0"/>
              </a:spcBef>
              <a:spcAft>
                <a:spcPts val="0"/>
              </a:spcAft>
              <a:buClr>
                <a:schemeClr val="dk1"/>
              </a:buClr>
              <a:buSzPct val="109000"/>
              <a:buFont typeface="Wingdings" panose="05000000000000000000" pitchFamily="2" charset="2"/>
              <a:buChar char="§"/>
            </a:pPr>
            <a:r>
              <a:rPr lang="en-US" sz="1600" dirty="0">
                <a:latin typeface="Arial Narrow" panose="020B0606020202030204" pitchFamily="34" charset="0"/>
                <a:ea typeface="Gadugi" panose="020B0502040204020203" pitchFamily="34" charset="0"/>
                <a:cs typeface="Candara"/>
                <a:sym typeface="Candara"/>
              </a:rPr>
              <a:t>Increasing curricula’ flexibility for training on basic key competencies, by introducing digital tools, self-assessment methodology, and practical and game techniques to support specific target groups.</a:t>
            </a:r>
          </a:p>
          <a:p>
            <a:pPr lvl="0" indent="-457200" algn="just" rtl="0">
              <a:lnSpc>
                <a:spcPct val="120000"/>
              </a:lnSpc>
              <a:spcBef>
                <a:spcPts val="0"/>
              </a:spcBef>
              <a:spcAft>
                <a:spcPts val="0"/>
              </a:spcAft>
              <a:buClr>
                <a:schemeClr val="dk1"/>
              </a:buClr>
              <a:buSzPts val="2200"/>
              <a:buFont typeface="Wingdings" panose="05000000000000000000" pitchFamily="2" charset="2"/>
              <a:buChar char="§"/>
            </a:pPr>
            <a:r>
              <a:rPr lang="en-US" sz="1600" dirty="0">
                <a:latin typeface="Arial Narrow" panose="020B0606020202030204" pitchFamily="34" charset="0"/>
                <a:ea typeface="Gadugi" panose="020B0502040204020203" pitchFamily="34" charset="0"/>
                <a:cs typeface="Candara"/>
                <a:sym typeface="Candara"/>
              </a:rPr>
              <a:t>Increasing the employability of VET learners facing global challenges related to digital transformation.</a:t>
            </a:r>
          </a:p>
          <a:p>
            <a:pPr lvl="0" indent="-457200" algn="just" rtl="0">
              <a:lnSpc>
                <a:spcPct val="120000"/>
              </a:lnSpc>
              <a:spcBef>
                <a:spcPts val="0"/>
              </a:spcBef>
              <a:spcAft>
                <a:spcPts val="0"/>
              </a:spcAft>
              <a:buClr>
                <a:schemeClr val="dk1"/>
              </a:buClr>
              <a:buSzPts val="2200"/>
              <a:buFont typeface="Wingdings" panose="05000000000000000000" pitchFamily="2" charset="2"/>
              <a:buChar char="§"/>
            </a:pPr>
            <a:r>
              <a:rPr lang="en-US" sz="1600" dirty="0">
                <a:latin typeface="Arial Narrow" panose="020B0606020202030204" pitchFamily="34" charset="0"/>
                <a:ea typeface="Gadugi" panose="020B0502040204020203" pitchFamily="34" charset="0"/>
                <a:cs typeface="Candara"/>
                <a:sym typeface="Candara"/>
              </a:rPr>
              <a:t>Encouraging interaction between educational organizations, trainers, mentors, and NGOs to benefit learners and increase the attractiveness of VET.</a:t>
            </a:r>
          </a:p>
          <a:p>
            <a:pPr marL="0" lvl="0" indent="0" algn="just" rtl="0">
              <a:lnSpc>
                <a:spcPct val="120000"/>
              </a:lnSpc>
              <a:spcBef>
                <a:spcPts val="0"/>
              </a:spcBef>
              <a:spcAft>
                <a:spcPts val="0"/>
              </a:spcAft>
              <a:buClr>
                <a:schemeClr val="dk1"/>
              </a:buClr>
              <a:buSzPts val="2200"/>
              <a:buNone/>
            </a:pPr>
            <a:endParaRPr lang="en-US" sz="1600" dirty="0">
              <a:latin typeface="Arial Narrow" panose="020B0606020202030204" pitchFamily="34" charset="0"/>
              <a:ea typeface="Gadugi" panose="020B0502040204020203" pitchFamily="34" charset="0"/>
              <a:cs typeface="Candara"/>
              <a:sym typeface="Candara"/>
            </a:endParaRPr>
          </a:p>
        </p:txBody>
      </p:sp>
      <p:pic>
        <p:nvPicPr>
          <p:cNvPr id="5" name="Picture 4">
            <a:extLst>
              <a:ext uri="{FF2B5EF4-FFF2-40B4-BE49-F238E27FC236}">
                <a16:creationId xmlns:a16="http://schemas.microsoft.com/office/drawing/2014/main" id="{BE7209E4-945B-32EC-E718-4AEE9602259E}"/>
              </a:ext>
            </a:extLst>
          </p:cNvPr>
          <p:cNvPicPr>
            <a:picLocks noChangeAspect="1"/>
          </p:cNvPicPr>
          <p:nvPr/>
        </p:nvPicPr>
        <p:blipFill>
          <a:blip r:embed="rId3"/>
          <a:stretch>
            <a:fillRect/>
          </a:stretch>
        </p:blipFill>
        <p:spPr>
          <a:xfrm>
            <a:off x="982679" y="1453864"/>
            <a:ext cx="3049498" cy="4573844"/>
          </a:xfrm>
          <a:prstGeom prst="rect">
            <a:avLst/>
          </a:prstGeom>
        </p:spPr>
      </p:pic>
    </p:spTree>
    <p:extLst>
      <p:ext uri="{BB962C8B-B14F-4D97-AF65-F5344CB8AC3E}">
        <p14:creationId xmlns:p14="http://schemas.microsoft.com/office/powerpoint/2010/main" val="1194818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BAB6BC-A648-5DDB-61AB-70853E26742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29</a:t>
            </a:fld>
            <a:endParaRPr lang="en-US" dirty="0"/>
          </a:p>
        </p:txBody>
      </p:sp>
      <p:sp>
        <p:nvSpPr>
          <p:cNvPr id="10" name="Google Shape;107;p2">
            <a:extLst>
              <a:ext uri="{FF2B5EF4-FFF2-40B4-BE49-F238E27FC236}">
                <a16:creationId xmlns:a16="http://schemas.microsoft.com/office/drawing/2014/main" id="{71679280-0761-8D98-4375-C79F307F79D5}"/>
              </a:ext>
            </a:extLst>
          </p:cNvPr>
          <p:cNvSpPr txBox="1"/>
          <p:nvPr/>
        </p:nvSpPr>
        <p:spPr>
          <a:xfrm>
            <a:off x="2537" y="795788"/>
            <a:ext cx="331713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lt1"/>
                </a:solidFill>
                <a:latin typeface="Gadugi" panose="020B0502040204020203" pitchFamily="34" charset="0"/>
                <a:ea typeface="Gadugi" panose="020B0502040204020203" pitchFamily="34" charset="0"/>
                <a:sym typeface="Candara"/>
              </a:rPr>
              <a:t>Topic 3: [name]</a:t>
            </a:r>
            <a:endParaRPr sz="1400" b="0" i="0" u="none" strike="noStrike" cap="none" dirty="0">
              <a:solidFill>
                <a:srgbClr val="000000"/>
              </a:solidFill>
              <a:latin typeface="Gadugi" panose="020B0502040204020203" pitchFamily="34" charset="0"/>
              <a:ea typeface="Gadugi" panose="020B0502040204020203" pitchFamily="34" charset="0"/>
              <a:sym typeface="Arial"/>
            </a:endParaRPr>
          </a:p>
        </p:txBody>
      </p:sp>
      <p:sp>
        <p:nvSpPr>
          <p:cNvPr id="2" name="Google Shape;103;p2">
            <a:extLst>
              <a:ext uri="{FF2B5EF4-FFF2-40B4-BE49-F238E27FC236}">
                <a16:creationId xmlns:a16="http://schemas.microsoft.com/office/drawing/2014/main" id="{BB50A241-C964-B87D-CFE0-1E2237E2315B}"/>
              </a:ext>
            </a:extLst>
          </p:cNvPr>
          <p:cNvSpPr/>
          <p:nvPr/>
        </p:nvSpPr>
        <p:spPr>
          <a:xfrm>
            <a:off x="0" y="689113"/>
            <a:ext cx="3517900" cy="736531"/>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lt1"/>
                </a:solidFill>
                <a:latin typeface="Gadugi" panose="020B0502040204020203" pitchFamily="34" charset="0"/>
                <a:ea typeface="Gadugi" panose="020B0502040204020203" pitchFamily="34" charset="0"/>
                <a:sym typeface="Candara"/>
              </a:rPr>
              <a:t>Topic 3: </a:t>
            </a:r>
            <a:r>
              <a:rPr lang="en-GB" sz="2800" dirty="0">
                <a:solidFill>
                  <a:schemeClr val="lt1"/>
                </a:solidFill>
                <a:latin typeface="Gadugi" panose="020B0502040204020203" pitchFamily="34" charset="0"/>
                <a:ea typeface="Gadugi" panose="020B0502040204020203" pitchFamily="34" charset="0"/>
                <a:sym typeface="Candara"/>
              </a:rPr>
              <a:t>Netiquette</a:t>
            </a:r>
            <a:endParaRPr lang="en-GB" sz="2800" b="0" i="0" u="none" strike="noStrike" cap="none" dirty="0">
              <a:solidFill>
                <a:srgbClr val="000000"/>
              </a:solidFill>
              <a:latin typeface="Gadugi" panose="020B0502040204020203" pitchFamily="34" charset="0"/>
              <a:ea typeface="Gadugi" panose="020B0502040204020203" pitchFamily="34" charset="0"/>
              <a:sym typeface="Arial"/>
            </a:endParaRPr>
          </a:p>
        </p:txBody>
      </p:sp>
      <p:sp>
        <p:nvSpPr>
          <p:cNvPr id="9" name="Google Shape;105;p2">
            <a:extLst>
              <a:ext uri="{FF2B5EF4-FFF2-40B4-BE49-F238E27FC236}">
                <a16:creationId xmlns:a16="http://schemas.microsoft.com/office/drawing/2014/main" id="{5A855CD5-B4B6-0BDC-26C9-07332100A5E7}"/>
              </a:ext>
            </a:extLst>
          </p:cNvPr>
          <p:cNvSpPr txBox="1">
            <a:spLocks noGrp="1"/>
          </p:cNvSpPr>
          <p:nvPr>
            <p:ph type="body" idx="1"/>
          </p:nvPr>
        </p:nvSpPr>
        <p:spPr>
          <a:xfrm>
            <a:off x="6096000" y="1918669"/>
            <a:ext cx="5370149" cy="4064073"/>
          </a:xfrm>
          <a:prstGeom prst="rect">
            <a:avLst/>
          </a:prstGeom>
          <a:noFill/>
          <a:ln>
            <a:noFill/>
          </a:ln>
        </p:spPr>
        <p:txBody>
          <a:bodyPr spcFirstLastPara="1" wrap="square" lIns="91425" tIns="45700" rIns="91425" bIns="45700" anchor="t" anchorCtr="0">
            <a:normAutofit/>
          </a:bodyPr>
          <a:lstStyle/>
          <a:p>
            <a:pPr marL="114300" indent="0" algn="just" rtl="0">
              <a:spcBef>
                <a:spcPts val="0"/>
              </a:spcBef>
              <a:spcAft>
                <a:spcPts val="0"/>
              </a:spcAft>
              <a:buNone/>
            </a:pPr>
            <a:endParaRPr lang="en-US" sz="2000" b="0" i="0" u="none" strike="noStrike" dirty="0">
              <a:solidFill>
                <a:srgbClr val="000000"/>
              </a:solidFill>
              <a:effectLst/>
              <a:latin typeface="Arial Narrow" panose="020B0606020202030204" pitchFamily="34" charset="0"/>
            </a:endParaRPr>
          </a:p>
          <a:p>
            <a:pPr algn="just" rtl="0">
              <a:spcBef>
                <a:spcPts val="0"/>
              </a:spcBef>
              <a:spcAft>
                <a:spcPts val="0"/>
              </a:spcAft>
              <a:buFont typeface="Wingdings" panose="05000000000000000000" pitchFamily="2" charset="2"/>
              <a:buChar char="§"/>
            </a:pPr>
            <a:r>
              <a:rPr lang="en-US" sz="2000" b="1" dirty="0" err="1">
                <a:solidFill>
                  <a:srgbClr val="000000"/>
                </a:solidFill>
                <a:latin typeface="Arial Narrow" panose="020B0606020202030204" pitchFamily="34" charset="0"/>
              </a:rPr>
              <a:t>Wh</a:t>
            </a:r>
            <a:r>
              <a:rPr lang="en-CY" sz="2000" b="1" dirty="0">
                <a:solidFill>
                  <a:srgbClr val="000000"/>
                </a:solidFill>
                <a:latin typeface="Arial Narrow" panose="020B0606020202030204" pitchFamily="34" charset="0"/>
              </a:rPr>
              <a:t>at</a:t>
            </a:r>
            <a:r>
              <a:rPr lang="en-US" sz="2000" b="1" dirty="0">
                <a:solidFill>
                  <a:srgbClr val="000000"/>
                </a:solidFill>
                <a:latin typeface="Arial Narrow" panose="020B0606020202030204" pitchFamily="34" charset="0"/>
              </a:rPr>
              <a:t> are the rules of Netiquette in social media? (Molinaro, 2022)</a:t>
            </a:r>
          </a:p>
          <a:p>
            <a:pPr marL="114300" indent="0" algn="just" rtl="0">
              <a:spcBef>
                <a:spcPts val="0"/>
              </a:spcBef>
              <a:spcAft>
                <a:spcPts val="0"/>
              </a:spcAft>
              <a:buNone/>
            </a:pPr>
            <a:endParaRPr lang="en-US" sz="2000" dirty="0">
              <a:solidFill>
                <a:srgbClr val="000000"/>
              </a:solidFill>
              <a:latin typeface="Arial Narrow" panose="020B0606020202030204" pitchFamily="34" charset="0"/>
              <a:sym typeface="Candara"/>
            </a:endParaRPr>
          </a:p>
          <a:p>
            <a:pPr marL="571500" indent="-457200" algn="just" rtl="0">
              <a:spcBef>
                <a:spcPts val="0"/>
              </a:spcBef>
              <a:spcAft>
                <a:spcPts val="0"/>
              </a:spcAft>
              <a:buAutoNum type="arabicPeriod"/>
            </a:pPr>
            <a:r>
              <a:rPr lang="en-US" sz="2000" b="0" i="0" u="none" strike="noStrike" dirty="0">
                <a:solidFill>
                  <a:srgbClr val="000000"/>
                </a:solidFill>
                <a:effectLst/>
                <a:latin typeface="Arial Narrow" panose="020B0606020202030204" pitchFamily="34" charset="0"/>
              </a:rPr>
              <a:t>Represent yourself well</a:t>
            </a:r>
          </a:p>
          <a:p>
            <a:pPr marL="571500" indent="-457200" algn="just" rtl="0">
              <a:spcBef>
                <a:spcPts val="0"/>
              </a:spcBef>
              <a:spcAft>
                <a:spcPts val="0"/>
              </a:spcAft>
              <a:buAutoNum type="arabicPeriod"/>
            </a:pPr>
            <a:r>
              <a:rPr lang="en-US" sz="2000" dirty="0">
                <a:solidFill>
                  <a:srgbClr val="000000"/>
                </a:solidFill>
                <a:latin typeface="Arial Narrow" panose="020B0606020202030204" pitchFamily="34" charset="0"/>
              </a:rPr>
              <a:t>Respect other people’s privacy</a:t>
            </a:r>
          </a:p>
          <a:p>
            <a:pPr marL="571500" indent="-457200" algn="just" rtl="0">
              <a:spcBef>
                <a:spcPts val="0"/>
              </a:spcBef>
              <a:spcAft>
                <a:spcPts val="0"/>
              </a:spcAft>
              <a:buAutoNum type="arabicPeriod"/>
            </a:pPr>
            <a:r>
              <a:rPr lang="en-US" sz="2000" b="0" i="0" u="none" strike="noStrike" dirty="0">
                <a:solidFill>
                  <a:srgbClr val="000000"/>
                </a:solidFill>
                <a:effectLst/>
                <a:latin typeface="Arial Narrow" panose="020B0606020202030204" pitchFamily="34" charset="0"/>
              </a:rPr>
              <a:t>If you wouldn’t say it directly, don’t say it online</a:t>
            </a:r>
          </a:p>
          <a:p>
            <a:pPr marL="571500" indent="-457200" algn="just" rtl="0">
              <a:spcBef>
                <a:spcPts val="0"/>
              </a:spcBef>
              <a:spcAft>
                <a:spcPts val="0"/>
              </a:spcAft>
              <a:buAutoNum type="arabicPeriod"/>
            </a:pPr>
            <a:r>
              <a:rPr lang="en-US" sz="2000" dirty="0">
                <a:solidFill>
                  <a:srgbClr val="000000"/>
                </a:solidFill>
                <a:latin typeface="Arial Narrow" panose="020B0606020202030204" pitchFamily="34" charset="0"/>
              </a:rPr>
              <a:t>Follow the rules</a:t>
            </a:r>
          </a:p>
          <a:p>
            <a:pPr marL="571500" indent="-457200" algn="just" rtl="0">
              <a:spcBef>
                <a:spcPts val="0"/>
              </a:spcBef>
              <a:spcAft>
                <a:spcPts val="0"/>
              </a:spcAft>
              <a:buAutoNum type="arabicPeriod"/>
            </a:pPr>
            <a:r>
              <a:rPr lang="en-US" sz="2000" b="0" i="0" u="none" strike="noStrike" dirty="0">
                <a:solidFill>
                  <a:srgbClr val="000000"/>
                </a:solidFill>
                <a:effectLst/>
                <a:latin typeface="Arial Narrow" panose="020B0606020202030204" pitchFamily="34" charset="0"/>
              </a:rPr>
              <a:t>Fact check</a:t>
            </a:r>
          </a:p>
          <a:p>
            <a:pPr marL="571500" indent="-457200" algn="just" rtl="0">
              <a:spcBef>
                <a:spcPts val="0"/>
              </a:spcBef>
              <a:spcAft>
                <a:spcPts val="0"/>
              </a:spcAft>
              <a:buAutoNum type="arabicPeriod"/>
            </a:pPr>
            <a:r>
              <a:rPr lang="en-US" sz="2000" dirty="0">
                <a:solidFill>
                  <a:srgbClr val="000000"/>
                </a:solidFill>
                <a:latin typeface="Arial Narrow" panose="020B0606020202030204" pitchFamily="34" charset="0"/>
              </a:rPr>
              <a:t>Respect people’s time and boundaries</a:t>
            </a:r>
          </a:p>
          <a:p>
            <a:pPr marL="571500" indent="-457200" algn="just" rtl="0">
              <a:spcBef>
                <a:spcPts val="0"/>
              </a:spcBef>
              <a:spcAft>
                <a:spcPts val="0"/>
              </a:spcAft>
              <a:buAutoNum type="arabicPeriod"/>
            </a:pPr>
            <a:r>
              <a:rPr lang="en-US" sz="2000" dirty="0">
                <a:solidFill>
                  <a:srgbClr val="000000"/>
                </a:solidFill>
                <a:latin typeface="Arial Narrow" panose="020B0606020202030204" pitchFamily="34" charset="0"/>
              </a:rPr>
              <a:t>Respond as promptly as you can</a:t>
            </a:r>
          </a:p>
          <a:p>
            <a:pPr marL="571500" indent="-457200" algn="just" rtl="0">
              <a:spcBef>
                <a:spcPts val="0"/>
              </a:spcBef>
              <a:spcAft>
                <a:spcPts val="0"/>
              </a:spcAft>
              <a:buAutoNum type="arabicPeriod"/>
            </a:pPr>
            <a:r>
              <a:rPr lang="en-US" sz="2000" b="0" i="0" u="none" strike="noStrike" dirty="0">
                <a:solidFill>
                  <a:srgbClr val="000000"/>
                </a:solidFill>
                <a:effectLst/>
                <a:latin typeface="Arial Narrow" panose="020B0606020202030204" pitchFamily="34" charset="0"/>
              </a:rPr>
              <a:t>Be forgiving</a:t>
            </a:r>
          </a:p>
          <a:p>
            <a:pPr marL="114300" indent="0" algn="ctr" rtl="0">
              <a:spcBef>
                <a:spcPts val="0"/>
              </a:spcBef>
              <a:spcAft>
                <a:spcPts val="0"/>
              </a:spcAft>
              <a:buNone/>
            </a:pPr>
            <a:r>
              <a:rPr lang="en-US" sz="2000" b="0" i="0" u="none" strike="noStrike" dirty="0">
                <a:solidFill>
                  <a:srgbClr val="000000"/>
                </a:solidFill>
                <a:effectLst/>
                <a:latin typeface="Arial Narrow" panose="020B0606020202030204" pitchFamily="34" charset="0"/>
              </a:rPr>
              <a:t>…</a:t>
            </a:r>
          </a:p>
        </p:txBody>
      </p:sp>
      <p:pic>
        <p:nvPicPr>
          <p:cNvPr id="3" name="Online Media 2" title="Discussion Board Netiquette">
            <a:hlinkClick r:id="" action="ppaction://media"/>
            <a:extLst>
              <a:ext uri="{FF2B5EF4-FFF2-40B4-BE49-F238E27FC236}">
                <a16:creationId xmlns:a16="http://schemas.microsoft.com/office/drawing/2014/main" id="{29A48B7F-8E50-BC0F-581C-CBDF2E0662F6}"/>
              </a:ext>
            </a:extLst>
          </p:cNvPr>
          <p:cNvPicPr>
            <a:picLocks noRot="1" noChangeAspect="1"/>
          </p:cNvPicPr>
          <p:nvPr>
            <a:videoFile r:link="rId1"/>
          </p:nvPr>
        </p:nvPicPr>
        <p:blipFill>
          <a:blip r:embed="rId4"/>
          <a:stretch>
            <a:fillRect/>
          </a:stretch>
        </p:blipFill>
        <p:spPr>
          <a:xfrm>
            <a:off x="635396" y="2401743"/>
            <a:ext cx="5039131" cy="2847109"/>
          </a:xfrm>
          <a:prstGeom prst="rect">
            <a:avLst/>
          </a:prstGeom>
        </p:spPr>
      </p:pic>
    </p:spTree>
    <p:extLst>
      <p:ext uri="{BB962C8B-B14F-4D97-AF65-F5344CB8AC3E}">
        <p14:creationId xmlns:p14="http://schemas.microsoft.com/office/powerpoint/2010/main" val="266786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BAB6BC-A648-5DDB-61AB-70853E26742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30</a:t>
            </a:fld>
            <a:endParaRPr lang="en-US" dirty="0"/>
          </a:p>
        </p:txBody>
      </p:sp>
      <p:sp>
        <p:nvSpPr>
          <p:cNvPr id="9" name="Google Shape;103;p2">
            <a:extLst>
              <a:ext uri="{FF2B5EF4-FFF2-40B4-BE49-F238E27FC236}">
                <a16:creationId xmlns:a16="http://schemas.microsoft.com/office/drawing/2014/main" id="{F7E5F626-6C33-8210-B9F9-715112B587D4}"/>
              </a:ext>
            </a:extLst>
          </p:cNvPr>
          <p:cNvSpPr/>
          <p:nvPr/>
        </p:nvSpPr>
        <p:spPr>
          <a:xfrm>
            <a:off x="0" y="689113"/>
            <a:ext cx="3319669" cy="736531"/>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0" name="Google Shape;107;p2">
            <a:extLst>
              <a:ext uri="{FF2B5EF4-FFF2-40B4-BE49-F238E27FC236}">
                <a16:creationId xmlns:a16="http://schemas.microsoft.com/office/drawing/2014/main" id="{71679280-0761-8D98-4375-C79F307F79D5}"/>
              </a:ext>
            </a:extLst>
          </p:cNvPr>
          <p:cNvSpPr txBox="1"/>
          <p:nvPr/>
        </p:nvSpPr>
        <p:spPr>
          <a:xfrm>
            <a:off x="2537" y="795788"/>
            <a:ext cx="331713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lt1"/>
                </a:solidFill>
                <a:latin typeface="Gadugi" panose="020B0502040204020203" pitchFamily="34" charset="0"/>
                <a:ea typeface="Gadugi" panose="020B0502040204020203" pitchFamily="34" charset="0"/>
                <a:sym typeface="Candara"/>
              </a:rPr>
              <a:t>Conclusion</a:t>
            </a:r>
            <a:endParaRPr sz="1400" b="0" i="0" u="none" strike="noStrike" cap="none" dirty="0">
              <a:solidFill>
                <a:srgbClr val="000000"/>
              </a:solidFill>
              <a:latin typeface="Gadugi" panose="020B0502040204020203" pitchFamily="34" charset="0"/>
              <a:ea typeface="Gadugi" panose="020B0502040204020203" pitchFamily="34" charset="0"/>
              <a:sym typeface="Arial"/>
            </a:endParaRPr>
          </a:p>
        </p:txBody>
      </p:sp>
      <p:sp>
        <p:nvSpPr>
          <p:cNvPr id="11" name="Google Shape;105;p2">
            <a:extLst>
              <a:ext uri="{FF2B5EF4-FFF2-40B4-BE49-F238E27FC236}">
                <a16:creationId xmlns:a16="http://schemas.microsoft.com/office/drawing/2014/main" id="{CF0B73FD-444A-0D9E-E94E-D7952BCB8723}"/>
              </a:ext>
            </a:extLst>
          </p:cNvPr>
          <p:cNvSpPr txBox="1">
            <a:spLocks noGrp="1"/>
          </p:cNvSpPr>
          <p:nvPr>
            <p:ph type="body" idx="1"/>
          </p:nvPr>
        </p:nvSpPr>
        <p:spPr>
          <a:xfrm>
            <a:off x="1240691" y="2364298"/>
            <a:ext cx="9710618" cy="2390582"/>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200"/>
              <a:buNone/>
            </a:pPr>
            <a:r>
              <a:rPr lang="en-US" sz="2000" dirty="0">
                <a:latin typeface="Arial Narrow" panose="020B0606020202030204" pitchFamily="34" charset="0"/>
                <a:ea typeface="Candara"/>
                <a:cs typeface="Candara"/>
                <a:sym typeface="Candara"/>
              </a:rPr>
              <a:t>To conclude, after the development of this module it is evident that there are a number of risks that we have to be aware of when using online communication and what it entails. However, if we wish, there are a variety of measures, such as the use of strong passwords, which allow us to easily take care of what is ours and not put ourselves into danger. </a:t>
            </a:r>
            <a:endParaRPr lang="en-CY" sz="2000" dirty="0">
              <a:latin typeface="Arial Narrow" panose="020B0606020202030204" pitchFamily="34" charset="0"/>
              <a:ea typeface="Candara"/>
              <a:cs typeface="Candara"/>
              <a:sym typeface="Candara"/>
            </a:endParaRPr>
          </a:p>
          <a:p>
            <a:pPr marL="0" lvl="0" indent="0" algn="just" rtl="0">
              <a:lnSpc>
                <a:spcPct val="90000"/>
              </a:lnSpc>
              <a:spcBef>
                <a:spcPts val="0"/>
              </a:spcBef>
              <a:spcAft>
                <a:spcPts val="0"/>
              </a:spcAft>
              <a:buClr>
                <a:schemeClr val="dk1"/>
              </a:buClr>
              <a:buSzPts val="2200"/>
              <a:buNone/>
            </a:pPr>
            <a:endParaRPr lang="en-CY" sz="2000" dirty="0">
              <a:latin typeface="Arial Narrow" panose="020B0606020202030204" pitchFamily="34" charset="0"/>
              <a:ea typeface="Candara"/>
              <a:cs typeface="Candara"/>
              <a:sym typeface="Candara"/>
            </a:endParaRPr>
          </a:p>
          <a:p>
            <a:pPr marL="0" lvl="0" indent="0" algn="just" rtl="0">
              <a:lnSpc>
                <a:spcPct val="90000"/>
              </a:lnSpc>
              <a:spcBef>
                <a:spcPts val="0"/>
              </a:spcBef>
              <a:spcAft>
                <a:spcPts val="0"/>
              </a:spcAft>
              <a:buClr>
                <a:schemeClr val="dk1"/>
              </a:buClr>
              <a:buSzPts val="2200"/>
              <a:buNone/>
            </a:pPr>
            <a:r>
              <a:rPr lang="en-US" sz="2000" dirty="0">
                <a:latin typeface="Arial Narrow" panose="020B0606020202030204" pitchFamily="34" charset="0"/>
                <a:ea typeface="Candara"/>
                <a:cs typeface="Candara"/>
                <a:sym typeface="Candara"/>
              </a:rPr>
              <a:t>It should also be noted that although it is perhaps the most frightening thing for some people to have their social network account stolen, we should be cautious and aware that having an account on a social network requires being careful and that incorrect use of them can also end up affecting us. </a:t>
            </a:r>
          </a:p>
        </p:txBody>
      </p:sp>
    </p:spTree>
    <p:extLst>
      <p:ext uri="{BB962C8B-B14F-4D97-AF65-F5344CB8AC3E}">
        <p14:creationId xmlns:p14="http://schemas.microsoft.com/office/powerpoint/2010/main" val="1641630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BAB6BC-A648-5DDB-61AB-70853E26742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31</a:t>
            </a:fld>
            <a:endParaRPr lang="en-US" dirty="0"/>
          </a:p>
        </p:txBody>
      </p:sp>
      <p:sp>
        <p:nvSpPr>
          <p:cNvPr id="9" name="Google Shape;103;p2">
            <a:extLst>
              <a:ext uri="{FF2B5EF4-FFF2-40B4-BE49-F238E27FC236}">
                <a16:creationId xmlns:a16="http://schemas.microsoft.com/office/drawing/2014/main" id="{F7E5F626-6C33-8210-B9F9-715112B587D4}"/>
              </a:ext>
            </a:extLst>
          </p:cNvPr>
          <p:cNvSpPr/>
          <p:nvPr/>
        </p:nvSpPr>
        <p:spPr>
          <a:xfrm>
            <a:off x="0" y="689113"/>
            <a:ext cx="3319669" cy="736531"/>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0" name="Google Shape;107;p2">
            <a:extLst>
              <a:ext uri="{FF2B5EF4-FFF2-40B4-BE49-F238E27FC236}">
                <a16:creationId xmlns:a16="http://schemas.microsoft.com/office/drawing/2014/main" id="{71679280-0761-8D98-4375-C79F307F79D5}"/>
              </a:ext>
            </a:extLst>
          </p:cNvPr>
          <p:cNvSpPr txBox="1"/>
          <p:nvPr/>
        </p:nvSpPr>
        <p:spPr>
          <a:xfrm>
            <a:off x="2537" y="795788"/>
            <a:ext cx="331713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lt1"/>
                </a:solidFill>
                <a:latin typeface="Gadugi" panose="020B0502040204020203" pitchFamily="34" charset="0"/>
                <a:ea typeface="Gadugi" panose="020B0502040204020203" pitchFamily="34" charset="0"/>
                <a:sym typeface="Candara"/>
              </a:rPr>
              <a:t>Bibliography</a:t>
            </a:r>
            <a:endParaRPr sz="1400" b="0" i="0" u="none" strike="noStrike" cap="none" dirty="0">
              <a:solidFill>
                <a:srgbClr val="000000"/>
              </a:solidFill>
              <a:latin typeface="Gadugi" panose="020B0502040204020203" pitchFamily="34" charset="0"/>
              <a:ea typeface="Gadugi" panose="020B0502040204020203" pitchFamily="34" charset="0"/>
              <a:sym typeface="Arial"/>
            </a:endParaRPr>
          </a:p>
        </p:txBody>
      </p:sp>
      <p:sp>
        <p:nvSpPr>
          <p:cNvPr id="11" name="Google Shape;105;p2">
            <a:extLst>
              <a:ext uri="{FF2B5EF4-FFF2-40B4-BE49-F238E27FC236}">
                <a16:creationId xmlns:a16="http://schemas.microsoft.com/office/drawing/2014/main" id="{CF0B73FD-444A-0D9E-E94E-D7952BCB8723}"/>
              </a:ext>
            </a:extLst>
          </p:cNvPr>
          <p:cNvSpPr txBox="1">
            <a:spLocks noGrp="1"/>
          </p:cNvSpPr>
          <p:nvPr>
            <p:ph type="body" idx="1"/>
          </p:nvPr>
        </p:nvSpPr>
        <p:spPr>
          <a:xfrm>
            <a:off x="1240691" y="1827069"/>
            <a:ext cx="9710618" cy="4637231"/>
          </a:xfrm>
          <a:prstGeom prst="rect">
            <a:avLst/>
          </a:prstGeom>
          <a:noFill/>
          <a:ln>
            <a:noFill/>
          </a:ln>
        </p:spPr>
        <p:txBody>
          <a:bodyPr spcFirstLastPara="1" wrap="square" lIns="91425" tIns="45700" rIns="91425" bIns="45700" anchor="t" anchorCtr="0">
            <a:normAutofit fontScale="47500" lnSpcReduction="20000"/>
          </a:bodyPr>
          <a:lstStyle/>
          <a:p>
            <a:pPr marL="514350" lvl="0" indent="-514350" algn="just" rtl="0">
              <a:lnSpc>
                <a:spcPct val="90000"/>
              </a:lnSpc>
              <a:spcBef>
                <a:spcPts val="0"/>
              </a:spcBef>
              <a:spcAft>
                <a:spcPts val="0"/>
              </a:spcAft>
              <a:buClr>
                <a:schemeClr val="dk1"/>
              </a:buClr>
              <a:buSzPts val="2200"/>
              <a:buFont typeface="+mj-lt"/>
              <a:buAutoNum type="arabicPeriod"/>
            </a:pPr>
            <a:r>
              <a:rPr lang="es-ES" sz="2900" dirty="0" err="1">
                <a:solidFill>
                  <a:srgbClr val="05103E"/>
                </a:solidFill>
                <a:latin typeface="Arial Narrow" panose="020B0606020202030204" pitchFamily="34" charset="0"/>
              </a:rPr>
              <a:t>B</a:t>
            </a:r>
            <a:r>
              <a:rPr lang="es-ES" sz="2900" b="0" i="0" dirty="0" err="1">
                <a:solidFill>
                  <a:srgbClr val="05103E"/>
                </a:solidFill>
                <a:effectLst/>
                <a:latin typeface="Arial Narrow" panose="020B0606020202030204" pitchFamily="34" charset="0"/>
              </a:rPr>
              <a:t>yuicurdev</a:t>
            </a:r>
            <a:r>
              <a:rPr lang="es-ES" sz="2900" b="0" i="0" dirty="0">
                <a:solidFill>
                  <a:srgbClr val="05103E"/>
                </a:solidFill>
                <a:effectLst/>
                <a:latin typeface="Arial Narrow" panose="020B0606020202030204" pitchFamily="34" charset="0"/>
              </a:rPr>
              <a:t>. (2012, June 12). </a:t>
            </a:r>
            <a:r>
              <a:rPr lang="es-ES" sz="2900" b="0" i="1" dirty="0" err="1">
                <a:solidFill>
                  <a:srgbClr val="05103E"/>
                </a:solidFill>
                <a:effectLst/>
                <a:latin typeface="Arial Narrow" panose="020B0606020202030204" pitchFamily="34" charset="0"/>
              </a:rPr>
              <a:t>Discussion</a:t>
            </a:r>
            <a:r>
              <a:rPr lang="es-ES" sz="2900" b="0" i="1" dirty="0">
                <a:solidFill>
                  <a:srgbClr val="05103E"/>
                </a:solidFill>
                <a:effectLst/>
                <a:latin typeface="Arial Narrow" panose="020B0606020202030204" pitchFamily="34" charset="0"/>
              </a:rPr>
              <a:t> </a:t>
            </a:r>
            <a:r>
              <a:rPr lang="es-ES" sz="2900" b="0" i="1" dirty="0" err="1">
                <a:solidFill>
                  <a:srgbClr val="05103E"/>
                </a:solidFill>
                <a:effectLst/>
                <a:latin typeface="Arial Narrow" panose="020B0606020202030204" pitchFamily="34" charset="0"/>
              </a:rPr>
              <a:t>Board</a:t>
            </a:r>
            <a:r>
              <a:rPr lang="es-ES" sz="2900" b="0" i="1" dirty="0">
                <a:solidFill>
                  <a:srgbClr val="05103E"/>
                </a:solidFill>
                <a:effectLst/>
                <a:latin typeface="Arial Narrow" panose="020B0606020202030204" pitchFamily="34" charset="0"/>
              </a:rPr>
              <a:t> </a:t>
            </a:r>
            <a:r>
              <a:rPr lang="es-ES" sz="2900" b="0" i="1" dirty="0" err="1">
                <a:solidFill>
                  <a:srgbClr val="05103E"/>
                </a:solidFill>
                <a:effectLst/>
                <a:latin typeface="Arial Narrow" panose="020B0606020202030204" pitchFamily="34" charset="0"/>
              </a:rPr>
              <a:t>Netiquette</a:t>
            </a:r>
            <a:r>
              <a:rPr lang="es-ES" sz="2900" b="0" i="0" dirty="0">
                <a:solidFill>
                  <a:srgbClr val="05103E"/>
                </a:solidFill>
                <a:effectLst/>
                <a:latin typeface="Arial Narrow" panose="020B0606020202030204" pitchFamily="34" charset="0"/>
              </a:rPr>
              <a:t> [Video]. YouTube. https://www.youtube.com/watch?v=DwdqQjCfWSc </a:t>
            </a:r>
          </a:p>
          <a:p>
            <a:pPr marL="514350" lvl="0" indent="-514350" algn="just" rtl="0">
              <a:lnSpc>
                <a:spcPct val="90000"/>
              </a:lnSpc>
              <a:spcBef>
                <a:spcPts val="0"/>
              </a:spcBef>
              <a:spcAft>
                <a:spcPts val="0"/>
              </a:spcAft>
              <a:buClr>
                <a:schemeClr val="dk1"/>
              </a:buClr>
              <a:buSzPts val="2200"/>
              <a:buFont typeface="+mj-lt"/>
              <a:buAutoNum type="arabicPeriod"/>
            </a:pPr>
            <a:endParaRPr lang="es-ES" sz="2900" dirty="0">
              <a:solidFill>
                <a:srgbClr val="05103E"/>
              </a:solidFill>
              <a:latin typeface="Arial Narrow" panose="020B0606020202030204" pitchFamily="34" charset="0"/>
              <a:ea typeface="Candara"/>
              <a:cs typeface="Candara"/>
              <a:sym typeface="Candara"/>
            </a:endParaRPr>
          </a:p>
          <a:p>
            <a:pPr marL="514350" lvl="0" indent="-514350" algn="just" rtl="0">
              <a:lnSpc>
                <a:spcPct val="90000"/>
              </a:lnSpc>
              <a:spcBef>
                <a:spcPts val="0"/>
              </a:spcBef>
              <a:spcAft>
                <a:spcPts val="0"/>
              </a:spcAft>
              <a:buClr>
                <a:schemeClr val="dk1"/>
              </a:buClr>
              <a:buSzPts val="2200"/>
              <a:buFont typeface="+mj-lt"/>
              <a:buAutoNum type="arabicPeriod"/>
            </a:pPr>
            <a:r>
              <a:rPr lang="en-US" sz="2900" dirty="0" err="1">
                <a:solidFill>
                  <a:srgbClr val="05103E"/>
                </a:solidFill>
                <a:latin typeface="Arial Narrow" panose="020B0606020202030204" pitchFamily="34" charset="0"/>
              </a:rPr>
              <a:t>D</a:t>
            </a:r>
            <a:r>
              <a:rPr lang="en-US" sz="2900" b="0" i="0" dirty="0" err="1">
                <a:solidFill>
                  <a:srgbClr val="05103E"/>
                </a:solidFill>
                <a:effectLst/>
                <a:latin typeface="Arial Narrow" panose="020B0606020202030204" pitchFamily="34" charset="0"/>
              </a:rPr>
              <a:t>ocstocTV</a:t>
            </a:r>
            <a:r>
              <a:rPr lang="en-US" sz="2900" b="0" i="0" dirty="0">
                <a:solidFill>
                  <a:srgbClr val="05103E"/>
                </a:solidFill>
                <a:effectLst/>
                <a:latin typeface="Arial Narrow" panose="020B0606020202030204" pitchFamily="34" charset="0"/>
              </a:rPr>
              <a:t>. (2011, October 25). </a:t>
            </a:r>
            <a:r>
              <a:rPr lang="en-US" sz="2900" b="0" i="1" dirty="0">
                <a:solidFill>
                  <a:srgbClr val="05103E"/>
                </a:solidFill>
                <a:effectLst/>
                <a:latin typeface="Arial Narrow" panose="020B0606020202030204" pitchFamily="34" charset="0"/>
              </a:rPr>
              <a:t>What is Netiquette &amp; Why is it Important?</a:t>
            </a:r>
            <a:r>
              <a:rPr lang="en-US" sz="2900" b="0" i="0" dirty="0">
                <a:solidFill>
                  <a:srgbClr val="05103E"/>
                </a:solidFill>
                <a:effectLst/>
                <a:latin typeface="Arial Narrow" panose="020B0606020202030204" pitchFamily="34" charset="0"/>
              </a:rPr>
              <a:t> [Video]. YouTube. https://www.youtube.com/watch?v=gvkbDc1LiVI </a:t>
            </a:r>
          </a:p>
          <a:p>
            <a:pPr marL="514350" lvl="0" indent="-514350" algn="just" rtl="0">
              <a:lnSpc>
                <a:spcPct val="90000"/>
              </a:lnSpc>
              <a:spcBef>
                <a:spcPts val="0"/>
              </a:spcBef>
              <a:spcAft>
                <a:spcPts val="0"/>
              </a:spcAft>
              <a:buClr>
                <a:schemeClr val="dk1"/>
              </a:buClr>
              <a:buSzPts val="2200"/>
              <a:buFont typeface="+mj-lt"/>
              <a:buAutoNum type="arabicPeriod"/>
            </a:pPr>
            <a:endParaRPr lang="en-US" sz="2900" dirty="0">
              <a:solidFill>
                <a:srgbClr val="05103E"/>
              </a:solidFill>
              <a:latin typeface="Arial Narrow" panose="020B0606020202030204" pitchFamily="34" charset="0"/>
            </a:endParaRPr>
          </a:p>
          <a:p>
            <a:pPr marL="514350" lvl="0" indent="-514350" algn="just" rtl="0">
              <a:lnSpc>
                <a:spcPct val="90000"/>
              </a:lnSpc>
              <a:spcBef>
                <a:spcPts val="0"/>
              </a:spcBef>
              <a:spcAft>
                <a:spcPts val="0"/>
              </a:spcAft>
              <a:buClr>
                <a:schemeClr val="dk1"/>
              </a:buClr>
              <a:buSzPts val="2200"/>
              <a:buFont typeface="+mj-lt"/>
              <a:buAutoNum type="arabicPeriod"/>
            </a:pPr>
            <a:r>
              <a:rPr lang="en-US" sz="2900" b="0" i="0" dirty="0">
                <a:solidFill>
                  <a:srgbClr val="05103E"/>
                </a:solidFill>
                <a:effectLst/>
                <a:latin typeface="Arial Narrow" panose="020B0606020202030204" pitchFamily="34" charset="0"/>
              </a:rPr>
              <a:t>Eye on Tech. (2020, July 22). </a:t>
            </a:r>
            <a:r>
              <a:rPr lang="en-US" sz="2900" b="0" i="1" dirty="0">
                <a:solidFill>
                  <a:srgbClr val="05103E"/>
                </a:solidFill>
                <a:effectLst/>
                <a:latin typeface="Arial Narrow" panose="020B0606020202030204" pitchFamily="34" charset="0"/>
              </a:rPr>
              <a:t>What is Data Backup and Why is it Important?</a:t>
            </a:r>
            <a:r>
              <a:rPr lang="en-US" sz="2900" b="0" i="0" dirty="0">
                <a:solidFill>
                  <a:srgbClr val="05103E"/>
                </a:solidFill>
                <a:effectLst/>
                <a:latin typeface="Arial Narrow" panose="020B0606020202030204" pitchFamily="34" charset="0"/>
              </a:rPr>
              <a:t> [Video]. YouTube. https://www.youtube.com/watch?v=FIL6L7f32Bs </a:t>
            </a:r>
          </a:p>
          <a:p>
            <a:pPr marL="514350" lvl="0" indent="-514350" algn="just" rtl="0">
              <a:lnSpc>
                <a:spcPct val="90000"/>
              </a:lnSpc>
              <a:spcBef>
                <a:spcPts val="0"/>
              </a:spcBef>
              <a:spcAft>
                <a:spcPts val="0"/>
              </a:spcAft>
              <a:buClr>
                <a:schemeClr val="dk1"/>
              </a:buClr>
              <a:buSzPts val="2200"/>
              <a:buFont typeface="+mj-lt"/>
              <a:buAutoNum type="arabicPeriod"/>
            </a:pPr>
            <a:endParaRPr lang="en-US" sz="2900" dirty="0">
              <a:solidFill>
                <a:srgbClr val="05103E"/>
              </a:solidFill>
              <a:latin typeface="Arial Narrow" panose="020B0606020202030204" pitchFamily="34" charset="0"/>
              <a:ea typeface="Candara"/>
              <a:cs typeface="Candara"/>
              <a:sym typeface="Candara"/>
            </a:endParaRPr>
          </a:p>
          <a:p>
            <a:pPr marL="514350" lvl="0" indent="-514350" algn="just" rtl="0">
              <a:lnSpc>
                <a:spcPct val="90000"/>
              </a:lnSpc>
              <a:spcBef>
                <a:spcPts val="0"/>
              </a:spcBef>
              <a:spcAft>
                <a:spcPts val="0"/>
              </a:spcAft>
              <a:buClr>
                <a:schemeClr val="dk1"/>
              </a:buClr>
              <a:buSzPts val="2200"/>
              <a:buFont typeface="+mj-lt"/>
              <a:buAutoNum type="arabicPeriod"/>
            </a:pPr>
            <a:r>
              <a:rPr lang="en-US" sz="2900" dirty="0">
                <a:latin typeface="Arial Narrow" panose="020B0606020202030204" pitchFamily="34" charset="0"/>
                <a:ea typeface="Candara"/>
                <a:cs typeface="Candara"/>
                <a:sym typeface="Candara"/>
              </a:rPr>
              <a:t>Fokina, M. (2023, January 30). Online Shopping Statistics: Ecommerce Trends for 2023. </a:t>
            </a:r>
            <a:r>
              <a:rPr lang="en-US" sz="2900" dirty="0" err="1">
                <a:latin typeface="Arial Narrow" panose="020B0606020202030204" pitchFamily="34" charset="0"/>
                <a:ea typeface="Candara"/>
                <a:cs typeface="Candara"/>
                <a:sym typeface="Candara"/>
              </a:rPr>
              <a:t>Tidio</a:t>
            </a:r>
            <a:r>
              <a:rPr lang="en-US" sz="2900" dirty="0">
                <a:latin typeface="Arial Narrow" panose="020B0606020202030204" pitchFamily="34" charset="0"/>
                <a:ea typeface="Candara"/>
                <a:cs typeface="Candara"/>
                <a:sym typeface="Candara"/>
              </a:rPr>
              <a:t>. </a:t>
            </a:r>
            <a:r>
              <a:rPr lang="en-US" sz="2900" dirty="0">
                <a:latin typeface="Arial Narrow" panose="020B0606020202030204" pitchFamily="34" charset="0"/>
                <a:ea typeface="Candara"/>
                <a:cs typeface="Candara"/>
                <a:sym typeface="Candara"/>
                <a:hlinkClick r:id="rId3"/>
              </a:rPr>
              <a:t>https://www.tidio.com/blog/online-shopping-statistics/</a:t>
            </a:r>
            <a:endParaRPr lang="en-US" sz="2900" dirty="0">
              <a:latin typeface="Arial Narrow" panose="020B0606020202030204" pitchFamily="34" charset="0"/>
              <a:ea typeface="Candara"/>
              <a:cs typeface="Candara"/>
              <a:sym typeface="Candara"/>
            </a:endParaRPr>
          </a:p>
          <a:p>
            <a:pPr marL="514350" lvl="0" indent="-514350" algn="just" rtl="0">
              <a:lnSpc>
                <a:spcPct val="90000"/>
              </a:lnSpc>
              <a:spcBef>
                <a:spcPts val="0"/>
              </a:spcBef>
              <a:spcAft>
                <a:spcPts val="0"/>
              </a:spcAft>
              <a:buClr>
                <a:schemeClr val="dk1"/>
              </a:buClr>
              <a:buSzPts val="2200"/>
              <a:buFont typeface="+mj-lt"/>
              <a:buAutoNum type="arabicPeriod"/>
            </a:pPr>
            <a:endParaRPr lang="en-US" sz="2900" dirty="0">
              <a:latin typeface="Arial Narrow" panose="020B0606020202030204" pitchFamily="34" charset="0"/>
              <a:ea typeface="Candara"/>
              <a:cs typeface="Candara"/>
              <a:sym typeface="Candara"/>
            </a:endParaRPr>
          </a:p>
          <a:p>
            <a:pPr marL="514350" lvl="0" indent="-514350" algn="just" rtl="0">
              <a:lnSpc>
                <a:spcPct val="90000"/>
              </a:lnSpc>
              <a:spcBef>
                <a:spcPts val="0"/>
              </a:spcBef>
              <a:spcAft>
                <a:spcPts val="0"/>
              </a:spcAft>
              <a:buClr>
                <a:schemeClr val="dk1"/>
              </a:buClr>
              <a:buSzPts val="2200"/>
              <a:buFont typeface="+mj-lt"/>
              <a:buAutoNum type="arabicPeriod"/>
            </a:pPr>
            <a:r>
              <a:rPr lang="en-US" sz="2900" dirty="0">
                <a:latin typeface="Arial Narrow" panose="020B0606020202030204" pitchFamily="34" charset="0"/>
                <a:ea typeface="Candara"/>
                <a:cs typeface="Candara"/>
                <a:sym typeface="Candara"/>
              </a:rPr>
              <a:t>G. (2023, January 5). Check Point Research Reports a 38% Increase in 2022 Global Cyberattacks. Check Point Software. </a:t>
            </a:r>
            <a:r>
              <a:rPr lang="en-US" sz="2900" dirty="0">
                <a:latin typeface="Arial Narrow" panose="020B0606020202030204" pitchFamily="34" charset="0"/>
                <a:ea typeface="Candara"/>
                <a:cs typeface="Candara"/>
                <a:sym typeface="Candara"/>
                <a:hlinkClick r:id="rId4"/>
              </a:rPr>
              <a:t>https://blog.checkpoint.com/2023/01/05/38-increase-in-2022-global-cyberattacks/</a:t>
            </a:r>
            <a:r>
              <a:rPr lang="en-US" sz="2900" dirty="0">
                <a:latin typeface="Arial Narrow" panose="020B0606020202030204" pitchFamily="34" charset="0"/>
                <a:ea typeface="Candara"/>
                <a:cs typeface="Candara"/>
                <a:sym typeface="Candara"/>
              </a:rPr>
              <a:t> </a:t>
            </a:r>
          </a:p>
          <a:p>
            <a:pPr marL="514350" lvl="0" indent="-514350" algn="just" rtl="0">
              <a:lnSpc>
                <a:spcPct val="90000"/>
              </a:lnSpc>
              <a:spcBef>
                <a:spcPts val="0"/>
              </a:spcBef>
              <a:spcAft>
                <a:spcPts val="0"/>
              </a:spcAft>
              <a:buClr>
                <a:schemeClr val="dk1"/>
              </a:buClr>
              <a:buSzPts val="2200"/>
              <a:buFont typeface="+mj-lt"/>
              <a:buAutoNum type="arabicPeriod"/>
            </a:pPr>
            <a:endParaRPr lang="en-US" sz="2900" dirty="0">
              <a:latin typeface="Arial Narrow" panose="020B0606020202030204" pitchFamily="34" charset="0"/>
              <a:ea typeface="Candara"/>
              <a:cs typeface="Candara"/>
              <a:sym typeface="Candara"/>
            </a:endParaRPr>
          </a:p>
          <a:p>
            <a:pPr marL="514350" lvl="0" indent="-514350" algn="just" rtl="0">
              <a:lnSpc>
                <a:spcPct val="90000"/>
              </a:lnSpc>
              <a:spcBef>
                <a:spcPts val="0"/>
              </a:spcBef>
              <a:spcAft>
                <a:spcPts val="0"/>
              </a:spcAft>
              <a:buClr>
                <a:schemeClr val="dk1"/>
              </a:buClr>
              <a:buSzPts val="2200"/>
              <a:buFont typeface="+mj-lt"/>
              <a:buAutoNum type="arabicPeriod"/>
            </a:pPr>
            <a:r>
              <a:rPr lang="en-US" sz="2900" dirty="0">
                <a:latin typeface="Arial Narrow" panose="020B0606020202030204" pitchFamily="34" charset="0"/>
                <a:ea typeface="Candara"/>
                <a:cs typeface="Candara"/>
                <a:sym typeface="Candara"/>
              </a:rPr>
              <a:t>How to Use "Sell" and "Sale" Correctly. (2022, May 14). The Classroom | Empowering Students in Their College Journey. </a:t>
            </a:r>
            <a:r>
              <a:rPr lang="en-US" sz="2900" dirty="0">
                <a:latin typeface="Arial Narrow" panose="020B0606020202030204" pitchFamily="34" charset="0"/>
                <a:ea typeface="Candara"/>
                <a:cs typeface="Candara"/>
                <a:sym typeface="Candara"/>
                <a:hlinkClick r:id="rId5"/>
              </a:rPr>
              <a:t>https://www.theclassroom.com/use-sell-sale-correctly-4501035.html</a:t>
            </a:r>
            <a:r>
              <a:rPr lang="en-US" sz="2900" dirty="0">
                <a:latin typeface="Arial Narrow" panose="020B0606020202030204" pitchFamily="34" charset="0"/>
                <a:ea typeface="Candara"/>
                <a:cs typeface="Candara"/>
                <a:sym typeface="Candara"/>
              </a:rPr>
              <a:t> </a:t>
            </a:r>
          </a:p>
          <a:p>
            <a:pPr marL="514350" lvl="0" indent="-514350" algn="just" rtl="0">
              <a:lnSpc>
                <a:spcPct val="90000"/>
              </a:lnSpc>
              <a:spcBef>
                <a:spcPts val="0"/>
              </a:spcBef>
              <a:spcAft>
                <a:spcPts val="0"/>
              </a:spcAft>
              <a:buClr>
                <a:schemeClr val="dk1"/>
              </a:buClr>
              <a:buSzPts val="2200"/>
              <a:buFont typeface="+mj-lt"/>
              <a:buAutoNum type="arabicPeriod"/>
            </a:pPr>
            <a:endParaRPr lang="en-US" sz="2900" dirty="0">
              <a:latin typeface="Arial Narrow" panose="020B0606020202030204" pitchFamily="34" charset="0"/>
              <a:ea typeface="Candara"/>
              <a:cs typeface="Candara"/>
              <a:sym typeface="Candara"/>
            </a:endParaRPr>
          </a:p>
          <a:p>
            <a:pPr marL="514350" lvl="0" indent="-514350" algn="just" rtl="0">
              <a:lnSpc>
                <a:spcPct val="90000"/>
              </a:lnSpc>
              <a:spcBef>
                <a:spcPts val="0"/>
              </a:spcBef>
              <a:spcAft>
                <a:spcPts val="0"/>
              </a:spcAft>
              <a:buClr>
                <a:schemeClr val="dk1"/>
              </a:buClr>
              <a:buSzPts val="2200"/>
              <a:buFont typeface="+mj-lt"/>
              <a:buAutoNum type="arabicPeriod"/>
            </a:pPr>
            <a:r>
              <a:rPr lang="en-US" sz="2900" dirty="0">
                <a:latin typeface="Arial Narrow" panose="020B0606020202030204" pitchFamily="34" charset="0"/>
                <a:ea typeface="Candara"/>
                <a:cs typeface="Candara"/>
                <a:sym typeface="Candara"/>
              </a:rPr>
              <a:t>Identity Management Institute. (2017, May 20). Stay Safe When Shopping Online [Video]. YouTube. </a:t>
            </a:r>
            <a:r>
              <a:rPr lang="en-US" sz="2900" dirty="0">
                <a:latin typeface="Arial Narrow" panose="020B0606020202030204" pitchFamily="34" charset="0"/>
                <a:ea typeface="Candara"/>
                <a:cs typeface="Candara"/>
                <a:sym typeface="Candara"/>
                <a:hlinkClick r:id="rId6"/>
              </a:rPr>
              <a:t>https://www.youtube.com/watch?v=LC_qM1P6nG4</a:t>
            </a:r>
            <a:r>
              <a:rPr lang="en-US" sz="2900" dirty="0">
                <a:latin typeface="Arial Narrow" panose="020B0606020202030204" pitchFamily="34" charset="0"/>
                <a:ea typeface="Candara"/>
                <a:cs typeface="Candara"/>
                <a:sym typeface="Candara"/>
              </a:rPr>
              <a:t> </a:t>
            </a:r>
          </a:p>
          <a:p>
            <a:pPr marL="514350" lvl="0" indent="-514350" algn="just" rtl="0">
              <a:lnSpc>
                <a:spcPct val="90000"/>
              </a:lnSpc>
              <a:spcBef>
                <a:spcPts val="0"/>
              </a:spcBef>
              <a:spcAft>
                <a:spcPts val="0"/>
              </a:spcAft>
              <a:buClr>
                <a:schemeClr val="dk1"/>
              </a:buClr>
              <a:buSzPts val="2200"/>
              <a:buFont typeface="+mj-lt"/>
              <a:buAutoNum type="arabicPeriod"/>
            </a:pPr>
            <a:endParaRPr lang="en-US" sz="2900" dirty="0">
              <a:latin typeface="Arial Narrow" panose="020B0606020202030204" pitchFamily="34" charset="0"/>
              <a:ea typeface="Candara"/>
              <a:cs typeface="Candara"/>
              <a:sym typeface="Candara"/>
            </a:endParaRPr>
          </a:p>
          <a:p>
            <a:pPr marL="514350" lvl="0" indent="-514350" algn="just" rtl="0">
              <a:lnSpc>
                <a:spcPct val="90000"/>
              </a:lnSpc>
              <a:spcBef>
                <a:spcPts val="0"/>
              </a:spcBef>
              <a:spcAft>
                <a:spcPts val="0"/>
              </a:spcAft>
              <a:buClr>
                <a:schemeClr val="dk1"/>
              </a:buClr>
              <a:buSzPts val="2200"/>
              <a:buFont typeface="+mj-lt"/>
              <a:buAutoNum type="arabicPeriod"/>
            </a:pPr>
            <a:r>
              <a:rPr lang="en-US" sz="2900" b="0" i="0" dirty="0">
                <a:solidFill>
                  <a:srgbClr val="05103E"/>
                </a:solidFill>
                <a:effectLst/>
                <a:latin typeface="Arial Narrow" panose="020B0606020202030204" pitchFamily="34" charset="0"/>
              </a:rPr>
              <a:t>IDG </a:t>
            </a:r>
            <a:r>
              <a:rPr lang="en-US" sz="2900" b="0" i="0" dirty="0" err="1">
                <a:solidFill>
                  <a:srgbClr val="05103E"/>
                </a:solidFill>
                <a:effectLst/>
                <a:latin typeface="Arial Narrow" panose="020B0606020202030204" pitchFamily="34" charset="0"/>
              </a:rPr>
              <a:t>TECHtalk</a:t>
            </a:r>
            <a:r>
              <a:rPr lang="en-US" sz="2900" b="0" i="0" dirty="0">
                <a:solidFill>
                  <a:srgbClr val="05103E"/>
                </a:solidFill>
                <a:effectLst/>
                <a:latin typeface="Arial Narrow" panose="020B0606020202030204" pitchFamily="34" charset="0"/>
              </a:rPr>
              <a:t>. (2019, August 28). </a:t>
            </a:r>
            <a:r>
              <a:rPr lang="en-US" sz="2900" b="0" i="1" dirty="0">
                <a:solidFill>
                  <a:srgbClr val="05103E"/>
                </a:solidFill>
                <a:effectLst/>
                <a:latin typeface="Arial Narrow" panose="020B0606020202030204" pitchFamily="34" charset="0"/>
              </a:rPr>
              <a:t>What is phishing? Learn how this attack works</a:t>
            </a:r>
            <a:r>
              <a:rPr lang="en-US" sz="2900" b="0" i="0" dirty="0">
                <a:solidFill>
                  <a:srgbClr val="05103E"/>
                </a:solidFill>
                <a:effectLst/>
                <a:latin typeface="Arial Narrow" panose="020B0606020202030204" pitchFamily="34" charset="0"/>
              </a:rPr>
              <a:t> [Video]. YouTube. https://www.youtube.com/watch?v=Y7zNlEMDmI4</a:t>
            </a:r>
            <a:r>
              <a:rPr lang="en-US" sz="2900" b="0" i="0" dirty="0">
                <a:solidFill>
                  <a:srgbClr val="05103E"/>
                </a:solidFill>
                <a:effectLst/>
                <a:latin typeface="Arial Narrow" panose="020B0606020202030204" pitchFamily="34" charset="0"/>
                <a:sym typeface="Candara"/>
              </a:rPr>
              <a:t> </a:t>
            </a:r>
            <a:endParaRPr lang="en-US" sz="2900" dirty="0">
              <a:latin typeface="Arial Narrow" panose="020B0606020202030204" pitchFamily="34" charset="0"/>
              <a:ea typeface="Candara"/>
              <a:cs typeface="Candara"/>
              <a:sym typeface="Candara"/>
            </a:endParaRPr>
          </a:p>
          <a:p>
            <a:pPr marL="514350" lvl="0" indent="-514350" algn="just" rtl="0">
              <a:lnSpc>
                <a:spcPct val="90000"/>
              </a:lnSpc>
              <a:spcBef>
                <a:spcPts val="0"/>
              </a:spcBef>
              <a:spcAft>
                <a:spcPts val="0"/>
              </a:spcAft>
              <a:buClr>
                <a:schemeClr val="dk1"/>
              </a:buClr>
              <a:buSzPts val="2200"/>
              <a:buFont typeface="+mj-lt"/>
              <a:buAutoNum type="arabicPeriod"/>
            </a:pPr>
            <a:endParaRPr lang="en-US" sz="2900" dirty="0">
              <a:latin typeface="Arial Narrow" panose="020B0606020202030204" pitchFamily="34" charset="0"/>
              <a:ea typeface="Candara"/>
              <a:cs typeface="Candara"/>
              <a:sym typeface="Candara"/>
            </a:endParaRPr>
          </a:p>
          <a:p>
            <a:pPr marL="514350" lvl="0" indent="-514350" algn="just" rtl="0">
              <a:lnSpc>
                <a:spcPct val="90000"/>
              </a:lnSpc>
              <a:spcBef>
                <a:spcPts val="0"/>
              </a:spcBef>
              <a:spcAft>
                <a:spcPts val="0"/>
              </a:spcAft>
              <a:buClr>
                <a:schemeClr val="dk1"/>
              </a:buClr>
              <a:buSzPts val="2200"/>
              <a:buFont typeface="+mj-lt"/>
              <a:buAutoNum type="arabicPeriod"/>
            </a:pPr>
            <a:r>
              <a:rPr lang="en-US" sz="2900" dirty="0">
                <a:latin typeface="Arial Narrow" panose="020B0606020202030204" pitchFamily="34" charset="0"/>
                <a:ea typeface="Candara"/>
                <a:cs typeface="Candara"/>
                <a:sym typeface="Candara"/>
              </a:rPr>
              <a:t>K. (n.d.). Phishing | What Is Phishing? </a:t>
            </a:r>
            <a:r>
              <a:rPr lang="en-US" sz="2900" dirty="0">
                <a:latin typeface="Arial Narrow" panose="020B0606020202030204" pitchFamily="34" charset="0"/>
                <a:ea typeface="Candara"/>
                <a:cs typeface="Candara"/>
                <a:sym typeface="Candara"/>
                <a:hlinkClick r:id="rId7"/>
              </a:rPr>
              <a:t>https://www.phishing.org/what-is-phishing</a:t>
            </a:r>
            <a:r>
              <a:rPr lang="en-US" sz="2900" dirty="0">
                <a:latin typeface="Arial Narrow" panose="020B0606020202030204" pitchFamily="34" charset="0"/>
                <a:ea typeface="Candara"/>
                <a:cs typeface="Candara"/>
                <a:sym typeface="Candara"/>
              </a:rPr>
              <a:t> </a:t>
            </a:r>
          </a:p>
          <a:p>
            <a:pPr marL="514350" lvl="0" indent="-514350" algn="just" rtl="0">
              <a:lnSpc>
                <a:spcPct val="90000"/>
              </a:lnSpc>
              <a:spcBef>
                <a:spcPts val="0"/>
              </a:spcBef>
              <a:spcAft>
                <a:spcPts val="0"/>
              </a:spcAft>
              <a:buClr>
                <a:schemeClr val="dk1"/>
              </a:buClr>
              <a:buSzPts val="2200"/>
              <a:buFont typeface="+mj-lt"/>
              <a:buAutoNum type="arabicPeriod"/>
            </a:pPr>
            <a:endParaRPr lang="en-US" sz="2900" dirty="0">
              <a:latin typeface="Arial Narrow" panose="020B0606020202030204" pitchFamily="34" charset="0"/>
              <a:ea typeface="Candara"/>
              <a:cs typeface="Candara"/>
              <a:sym typeface="Candara"/>
            </a:endParaRPr>
          </a:p>
          <a:p>
            <a:pPr marL="514350" indent="-514350" algn="just">
              <a:spcBef>
                <a:spcPts val="0"/>
              </a:spcBef>
              <a:buSzPts val="2200"/>
              <a:buFont typeface="+mj-lt"/>
              <a:buAutoNum type="arabicPeriod"/>
            </a:pPr>
            <a:r>
              <a:rPr lang="en-US" sz="2900" b="0" i="0" dirty="0">
                <a:solidFill>
                  <a:srgbClr val="05103E"/>
                </a:solidFill>
                <a:effectLst/>
                <a:latin typeface="Arial Narrow" panose="020B0606020202030204" pitchFamily="34" charset="0"/>
              </a:rPr>
              <a:t>LastWeekTonight. (2015, April 9). </a:t>
            </a:r>
            <a:r>
              <a:rPr lang="en-US" sz="2900" b="0" i="1" dirty="0">
                <a:solidFill>
                  <a:srgbClr val="05103E"/>
                </a:solidFill>
                <a:effectLst/>
                <a:latin typeface="Arial Narrow" panose="020B0606020202030204" pitchFamily="34" charset="0"/>
              </a:rPr>
              <a:t>Edward Snowden on Passwords: Last Week Tonight with John Oliver (HBO)</a:t>
            </a:r>
            <a:r>
              <a:rPr lang="en-US" sz="2900" b="0" i="0" dirty="0">
                <a:solidFill>
                  <a:srgbClr val="05103E"/>
                </a:solidFill>
                <a:effectLst/>
                <a:latin typeface="Arial Narrow" panose="020B0606020202030204" pitchFamily="34" charset="0"/>
              </a:rPr>
              <a:t> [Video]. YouTube. https://www.youtube.com/watch?v=yzGzB-yYKcc</a:t>
            </a:r>
            <a:endParaRPr lang="en-US" sz="2900" dirty="0">
              <a:latin typeface="Arial Narrow" panose="020B0606020202030204" pitchFamily="34" charset="0"/>
              <a:ea typeface="Candara"/>
              <a:cs typeface="Candara"/>
              <a:sym typeface="Candara"/>
            </a:endParaRPr>
          </a:p>
          <a:p>
            <a:pPr marL="0" lvl="0" indent="0" algn="just" rtl="0">
              <a:lnSpc>
                <a:spcPct val="90000"/>
              </a:lnSpc>
              <a:spcBef>
                <a:spcPts val="0"/>
              </a:spcBef>
              <a:spcAft>
                <a:spcPts val="0"/>
              </a:spcAft>
              <a:buClr>
                <a:schemeClr val="dk1"/>
              </a:buClr>
              <a:buSzPts val="2200"/>
              <a:buNone/>
            </a:pPr>
            <a:endParaRPr lang="en-US" sz="2900" dirty="0">
              <a:latin typeface="Arial Narrow" panose="020B0606020202030204" pitchFamily="34" charset="0"/>
              <a:ea typeface="Candara"/>
              <a:cs typeface="Candara"/>
              <a:sym typeface="Candara"/>
            </a:endParaRPr>
          </a:p>
          <a:p>
            <a:pPr marL="0" lvl="0" indent="0" algn="just" rtl="0">
              <a:lnSpc>
                <a:spcPct val="90000"/>
              </a:lnSpc>
              <a:spcBef>
                <a:spcPts val="0"/>
              </a:spcBef>
              <a:spcAft>
                <a:spcPts val="0"/>
              </a:spcAft>
              <a:buClr>
                <a:schemeClr val="dk1"/>
              </a:buClr>
              <a:buSzPts val="2200"/>
              <a:buNone/>
            </a:pPr>
            <a:endParaRPr lang="en-US" sz="1500" dirty="0">
              <a:latin typeface="Arial Narrow" panose="020B0606020202030204" pitchFamily="34" charset="0"/>
              <a:ea typeface="Candara"/>
              <a:cs typeface="Candara"/>
              <a:sym typeface="Candara"/>
            </a:endParaRPr>
          </a:p>
          <a:p>
            <a:pPr marL="0" lvl="0" indent="0" algn="just" rtl="0">
              <a:lnSpc>
                <a:spcPct val="90000"/>
              </a:lnSpc>
              <a:spcBef>
                <a:spcPts val="0"/>
              </a:spcBef>
              <a:spcAft>
                <a:spcPts val="0"/>
              </a:spcAft>
              <a:buClr>
                <a:schemeClr val="dk1"/>
              </a:buClr>
              <a:buSzPts val="2200"/>
              <a:buNone/>
            </a:pPr>
            <a:endParaRPr lang="en-US" sz="1400" dirty="0">
              <a:latin typeface="Arial Narrow" panose="020B0606020202030204" pitchFamily="34" charset="0"/>
              <a:ea typeface="Candara"/>
              <a:cs typeface="Candara"/>
              <a:sym typeface="Candara"/>
            </a:endParaRPr>
          </a:p>
          <a:p>
            <a:pPr marL="0" lvl="0" indent="0" algn="just" rtl="0">
              <a:lnSpc>
                <a:spcPct val="90000"/>
              </a:lnSpc>
              <a:spcBef>
                <a:spcPts val="0"/>
              </a:spcBef>
              <a:spcAft>
                <a:spcPts val="0"/>
              </a:spcAft>
              <a:buClr>
                <a:schemeClr val="dk1"/>
              </a:buClr>
              <a:buSzPts val="2200"/>
              <a:buNone/>
            </a:pPr>
            <a:endParaRPr lang="en-US" sz="1400" dirty="0">
              <a:latin typeface="Arial Narrow" panose="020B0606020202030204" pitchFamily="34" charset="0"/>
              <a:ea typeface="Candara"/>
              <a:cs typeface="Candara"/>
              <a:sym typeface="Candara"/>
            </a:endParaRPr>
          </a:p>
          <a:p>
            <a:pPr marL="0" lvl="0" indent="0" algn="just" rtl="0">
              <a:lnSpc>
                <a:spcPct val="90000"/>
              </a:lnSpc>
              <a:spcBef>
                <a:spcPts val="0"/>
              </a:spcBef>
              <a:spcAft>
                <a:spcPts val="0"/>
              </a:spcAft>
              <a:buClr>
                <a:schemeClr val="dk1"/>
              </a:buClr>
              <a:buSzPts val="2200"/>
              <a:buNone/>
            </a:pPr>
            <a:endParaRPr lang="en-US" sz="1100" dirty="0">
              <a:latin typeface="Arial Narrow" panose="020B0606020202030204" pitchFamily="34" charset="0"/>
              <a:ea typeface="Candara"/>
              <a:cs typeface="Candara"/>
              <a:sym typeface="Candara"/>
            </a:endParaRPr>
          </a:p>
          <a:p>
            <a:pPr marL="0" lvl="0" indent="0" algn="just" rtl="0">
              <a:lnSpc>
                <a:spcPct val="90000"/>
              </a:lnSpc>
              <a:spcBef>
                <a:spcPts val="0"/>
              </a:spcBef>
              <a:spcAft>
                <a:spcPts val="0"/>
              </a:spcAft>
              <a:buClr>
                <a:schemeClr val="dk1"/>
              </a:buClr>
              <a:buSzPts val="2200"/>
              <a:buNone/>
            </a:pPr>
            <a:endParaRPr lang="en-US" sz="1100" dirty="0">
              <a:latin typeface="Arial Narrow" panose="020B0606020202030204" pitchFamily="34" charset="0"/>
              <a:ea typeface="Candara"/>
              <a:cs typeface="Candara"/>
              <a:sym typeface="Candara"/>
            </a:endParaRPr>
          </a:p>
          <a:p>
            <a:pPr marL="0" lvl="0" indent="0" algn="just" rtl="0">
              <a:lnSpc>
                <a:spcPct val="90000"/>
              </a:lnSpc>
              <a:spcBef>
                <a:spcPts val="0"/>
              </a:spcBef>
              <a:spcAft>
                <a:spcPts val="0"/>
              </a:spcAft>
              <a:buClr>
                <a:schemeClr val="dk1"/>
              </a:buClr>
              <a:buSzPts val="2200"/>
              <a:buNone/>
            </a:pPr>
            <a:endParaRPr lang="en-US" sz="1100" dirty="0">
              <a:latin typeface="Arial Narrow" panose="020B0606020202030204" pitchFamily="34" charset="0"/>
              <a:ea typeface="Candara"/>
              <a:cs typeface="Candara"/>
              <a:sym typeface="Candara"/>
            </a:endParaRPr>
          </a:p>
        </p:txBody>
      </p:sp>
    </p:spTree>
    <p:extLst>
      <p:ext uri="{BB962C8B-B14F-4D97-AF65-F5344CB8AC3E}">
        <p14:creationId xmlns:p14="http://schemas.microsoft.com/office/powerpoint/2010/main" val="2077939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BAB6BC-A648-5DDB-61AB-70853E26742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32</a:t>
            </a:fld>
            <a:endParaRPr lang="en-US" dirty="0"/>
          </a:p>
        </p:txBody>
      </p:sp>
      <p:sp>
        <p:nvSpPr>
          <p:cNvPr id="9" name="Google Shape;103;p2">
            <a:extLst>
              <a:ext uri="{FF2B5EF4-FFF2-40B4-BE49-F238E27FC236}">
                <a16:creationId xmlns:a16="http://schemas.microsoft.com/office/drawing/2014/main" id="{F7E5F626-6C33-8210-B9F9-715112B587D4}"/>
              </a:ext>
            </a:extLst>
          </p:cNvPr>
          <p:cNvSpPr/>
          <p:nvPr/>
        </p:nvSpPr>
        <p:spPr>
          <a:xfrm>
            <a:off x="0" y="689113"/>
            <a:ext cx="3319669" cy="736531"/>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0" name="Google Shape;107;p2">
            <a:extLst>
              <a:ext uri="{FF2B5EF4-FFF2-40B4-BE49-F238E27FC236}">
                <a16:creationId xmlns:a16="http://schemas.microsoft.com/office/drawing/2014/main" id="{71679280-0761-8D98-4375-C79F307F79D5}"/>
              </a:ext>
            </a:extLst>
          </p:cNvPr>
          <p:cNvSpPr txBox="1"/>
          <p:nvPr/>
        </p:nvSpPr>
        <p:spPr>
          <a:xfrm>
            <a:off x="2537" y="795788"/>
            <a:ext cx="331713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lt1"/>
                </a:solidFill>
                <a:latin typeface="Gadugi" panose="020B0502040204020203" pitchFamily="34" charset="0"/>
                <a:ea typeface="Gadugi" panose="020B0502040204020203" pitchFamily="34" charset="0"/>
                <a:sym typeface="Candara"/>
              </a:rPr>
              <a:t>Bibliography</a:t>
            </a:r>
            <a:endParaRPr sz="1400" b="0" i="0" u="none" strike="noStrike" cap="none" dirty="0">
              <a:solidFill>
                <a:srgbClr val="000000"/>
              </a:solidFill>
              <a:latin typeface="Gadugi" panose="020B0502040204020203" pitchFamily="34" charset="0"/>
              <a:ea typeface="Gadugi" panose="020B0502040204020203" pitchFamily="34" charset="0"/>
              <a:sym typeface="Arial"/>
            </a:endParaRPr>
          </a:p>
        </p:txBody>
      </p:sp>
      <p:sp>
        <p:nvSpPr>
          <p:cNvPr id="11" name="Google Shape;105;p2">
            <a:extLst>
              <a:ext uri="{FF2B5EF4-FFF2-40B4-BE49-F238E27FC236}">
                <a16:creationId xmlns:a16="http://schemas.microsoft.com/office/drawing/2014/main" id="{CF0B73FD-444A-0D9E-E94E-D7952BCB8723}"/>
              </a:ext>
            </a:extLst>
          </p:cNvPr>
          <p:cNvSpPr txBox="1">
            <a:spLocks noGrp="1"/>
          </p:cNvSpPr>
          <p:nvPr>
            <p:ph type="body" idx="1"/>
          </p:nvPr>
        </p:nvSpPr>
        <p:spPr>
          <a:xfrm>
            <a:off x="1240691" y="1815918"/>
            <a:ext cx="9710618" cy="4064073"/>
          </a:xfrm>
          <a:prstGeom prst="rect">
            <a:avLst/>
          </a:prstGeom>
          <a:noFill/>
          <a:ln>
            <a:noFill/>
          </a:ln>
        </p:spPr>
        <p:txBody>
          <a:bodyPr spcFirstLastPara="1" wrap="square" lIns="91425" tIns="45700" rIns="91425" bIns="45700" anchor="t" anchorCtr="0">
            <a:normAutofit lnSpcReduction="10000"/>
          </a:bodyPr>
          <a:lstStyle/>
          <a:p>
            <a:pPr marL="342900" algn="just">
              <a:spcBef>
                <a:spcPts val="0"/>
              </a:spcBef>
              <a:buSzPts val="2200"/>
              <a:buFont typeface="+mj-lt"/>
              <a:buAutoNum type="arabicPeriod" startAt="11"/>
            </a:pPr>
            <a:r>
              <a:rPr lang="en-US" sz="1400" dirty="0">
                <a:latin typeface="Arial Narrow" panose="020B0606020202030204" pitchFamily="34" charset="0"/>
                <a:ea typeface="Candara"/>
                <a:cs typeface="Candara"/>
                <a:sym typeface="Candara"/>
              </a:rPr>
              <a:t>Molinaro, D. (2023, February 23). Netiquette: Rules &amp; Guidelines. Netiquette: Rules &amp; Guidelines. </a:t>
            </a:r>
            <a:r>
              <a:rPr lang="en-US" sz="1400" dirty="0">
                <a:latin typeface="Arial Narrow" panose="020B0606020202030204" pitchFamily="34" charset="0"/>
                <a:ea typeface="Candara"/>
                <a:cs typeface="Candara"/>
                <a:sym typeface="Candara"/>
                <a:hlinkClick r:id="rId3"/>
              </a:rPr>
              <a:t>https://www.avast.com/c-netiquette</a:t>
            </a:r>
            <a:r>
              <a:rPr lang="en-US" sz="1400" dirty="0">
                <a:latin typeface="Arial Narrow" panose="020B0606020202030204" pitchFamily="34" charset="0"/>
                <a:ea typeface="Candara"/>
                <a:cs typeface="Candara"/>
                <a:sym typeface="Candara"/>
              </a:rPr>
              <a:t> </a:t>
            </a:r>
          </a:p>
          <a:p>
            <a:pPr marL="342900" lvl="0" algn="just" rtl="0">
              <a:lnSpc>
                <a:spcPct val="90000"/>
              </a:lnSpc>
              <a:spcBef>
                <a:spcPts val="0"/>
              </a:spcBef>
              <a:spcAft>
                <a:spcPts val="0"/>
              </a:spcAft>
              <a:buClr>
                <a:schemeClr val="dk1"/>
              </a:buClr>
              <a:buSzPts val="2200"/>
              <a:buFont typeface="+mj-lt"/>
              <a:buAutoNum type="arabicPeriod" startAt="11"/>
            </a:pPr>
            <a:endParaRPr lang="en-US" sz="1400" dirty="0">
              <a:solidFill>
                <a:srgbClr val="05103E"/>
              </a:solidFill>
              <a:latin typeface="Arial Narrow" panose="020B0606020202030204" pitchFamily="34" charset="0"/>
            </a:endParaRPr>
          </a:p>
          <a:p>
            <a:pPr marL="342900" lvl="0" algn="just" rtl="0">
              <a:lnSpc>
                <a:spcPct val="90000"/>
              </a:lnSpc>
              <a:spcBef>
                <a:spcPts val="0"/>
              </a:spcBef>
              <a:spcAft>
                <a:spcPts val="0"/>
              </a:spcAft>
              <a:buClr>
                <a:schemeClr val="dk1"/>
              </a:buClr>
              <a:buSzPts val="2200"/>
              <a:buFont typeface="+mj-lt"/>
              <a:buAutoNum type="arabicPeriod" startAt="11"/>
            </a:pPr>
            <a:r>
              <a:rPr lang="en-US" sz="1400" b="0" i="0" dirty="0" err="1">
                <a:solidFill>
                  <a:srgbClr val="05103E"/>
                </a:solidFill>
                <a:effectLst/>
                <a:latin typeface="Arial Narrow" panose="020B0606020202030204" pitchFamily="34" charset="0"/>
              </a:rPr>
              <a:t>PowerCert</a:t>
            </a:r>
            <a:r>
              <a:rPr lang="en-US" sz="1400" b="0" i="0" dirty="0">
                <a:solidFill>
                  <a:srgbClr val="05103E"/>
                </a:solidFill>
                <a:effectLst/>
                <a:latin typeface="Arial Narrow" panose="020B0606020202030204" pitchFamily="34" charset="0"/>
              </a:rPr>
              <a:t> Animated Videos. (2019, June 17). </a:t>
            </a:r>
            <a:r>
              <a:rPr lang="en-US" sz="1400" b="0" i="1" dirty="0">
                <a:solidFill>
                  <a:srgbClr val="05103E"/>
                </a:solidFill>
                <a:effectLst/>
                <a:latin typeface="Arial Narrow" panose="020B0606020202030204" pitchFamily="34" charset="0"/>
              </a:rPr>
              <a:t>What is a Firewall?</a:t>
            </a:r>
            <a:r>
              <a:rPr lang="en-US" sz="1400" b="0" i="0" dirty="0">
                <a:solidFill>
                  <a:srgbClr val="05103E"/>
                </a:solidFill>
                <a:effectLst/>
                <a:latin typeface="Arial Narrow" panose="020B0606020202030204" pitchFamily="34" charset="0"/>
              </a:rPr>
              <a:t> [Video]. YouTube. https://www.youtube.com/watch?v=kDEX1HXybrU</a:t>
            </a:r>
            <a:endParaRPr lang="en-US" sz="1400" dirty="0">
              <a:solidFill>
                <a:srgbClr val="05103E"/>
              </a:solidFill>
              <a:latin typeface="Arial Narrow" panose="020B0606020202030204" pitchFamily="34" charset="0"/>
            </a:endParaRPr>
          </a:p>
          <a:p>
            <a:pPr marL="342900" lvl="0" algn="just" rtl="0">
              <a:lnSpc>
                <a:spcPct val="90000"/>
              </a:lnSpc>
              <a:spcBef>
                <a:spcPts val="0"/>
              </a:spcBef>
              <a:spcAft>
                <a:spcPts val="0"/>
              </a:spcAft>
              <a:buClr>
                <a:schemeClr val="dk1"/>
              </a:buClr>
              <a:buSzPts val="2200"/>
              <a:buFont typeface="+mj-lt"/>
              <a:buAutoNum type="arabicPeriod" startAt="11"/>
            </a:pPr>
            <a:endParaRPr lang="en-US" sz="1400" dirty="0">
              <a:solidFill>
                <a:srgbClr val="05103E"/>
              </a:solidFill>
              <a:latin typeface="Arial Narrow" panose="020B0606020202030204" pitchFamily="34" charset="0"/>
            </a:endParaRPr>
          </a:p>
          <a:p>
            <a:pPr marL="342900" lvl="0" algn="just" rtl="0">
              <a:lnSpc>
                <a:spcPct val="90000"/>
              </a:lnSpc>
              <a:spcBef>
                <a:spcPts val="0"/>
              </a:spcBef>
              <a:spcAft>
                <a:spcPts val="0"/>
              </a:spcAft>
              <a:buClr>
                <a:schemeClr val="dk1"/>
              </a:buClr>
              <a:buSzPts val="2200"/>
              <a:buFont typeface="+mj-lt"/>
              <a:buAutoNum type="arabicPeriod" startAt="11"/>
            </a:pPr>
            <a:r>
              <a:rPr lang="en-US" sz="1400" dirty="0">
                <a:solidFill>
                  <a:srgbClr val="05103E"/>
                </a:solidFill>
                <a:latin typeface="Arial Narrow" panose="020B0606020202030204" pitchFamily="34" charset="0"/>
              </a:rPr>
              <a:t>Proofpoint. (2019, August 14). What is Social Engineering? | Proofpoint Cybersecurity Education Series [Video]. YouTube. </a:t>
            </a:r>
            <a:r>
              <a:rPr lang="en-US" sz="1400" dirty="0">
                <a:solidFill>
                  <a:srgbClr val="05103E"/>
                </a:solidFill>
                <a:latin typeface="Arial Narrow" panose="020B0606020202030204" pitchFamily="34" charset="0"/>
                <a:hlinkClick r:id="rId4"/>
              </a:rPr>
              <a:t>https://www.youtube.com/watch?v=9U-JgdUkaTQ</a:t>
            </a:r>
            <a:r>
              <a:rPr lang="en-US" sz="1400" dirty="0">
                <a:solidFill>
                  <a:srgbClr val="05103E"/>
                </a:solidFill>
                <a:latin typeface="Arial Narrow" panose="020B0606020202030204" pitchFamily="34" charset="0"/>
              </a:rPr>
              <a:t> </a:t>
            </a:r>
          </a:p>
          <a:p>
            <a:pPr marL="342900" lvl="0" algn="just" rtl="0">
              <a:lnSpc>
                <a:spcPct val="90000"/>
              </a:lnSpc>
              <a:spcBef>
                <a:spcPts val="0"/>
              </a:spcBef>
              <a:spcAft>
                <a:spcPts val="0"/>
              </a:spcAft>
              <a:buClr>
                <a:schemeClr val="dk1"/>
              </a:buClr>
              <a:buSzPts val="2200"/>
              <a:buFont typeface="+mj-lt"/>
              <a:buAutoNum type="arabicPeriod" startAt="11"/>
            </a:pPr>
            <a:endParaRPr lang="en-US" sz="1400" dirty="0">
              <a:solidFill>
                <a:srgbClr val="05103E"/>
              </a:solidFill>
              <a:latin typeface="Arial Narrow" panose="020B0606020202030204" pitchFamily="34" charset="0"/>
            </a:endParaRPr>
          </a:p>
          <a:p>
            <a:pPr marL="342900" lvl="0" algn="just" rtl="0">
              <a:lnSpc>
                <a:spcPct val="90000"/>
              </a:lnSpc>
              <a:spcBef>
                <a:spcPts val="0"/>
              </a:spcBef>
              <a:spcAft>
                <a:spcPts val="0"/>
              </a:spcAft>
              <a:buClr>
                <a:schemeClr val="dk1"/>
              </a:buClr>
              <a:buSzPts val="2200"/>
              <a:buFont typeface="+mj-lt"/>
              <a:buAutoNum type="arabicPeriod" startAt="11"/>
            </a:pPr>
            <a:r>
              <a:rPr lang="en-US" sz="1400" b="0" i="0" dirty="0">
                <a:solidFill>
                  <a:srgbClr val="05103E"/>
                </a:solidFill>
                <a:effectLst/>
                <a:latin typeface="Arial Narrow" panose="020B0606020202030204" pitchFamily="34" charset="0"/>
              </a:rPr>
              <a:t>Secure Data Recovery Services. (2021, August 31). </a:t>
            </a:r>
            <a:r>
              <a:rPr lang="en-US" sz="1400" b="0" i="1" dirty="0">
                <a:solidFill>
                  <a:srgbClr val="05103E"/>
                </a:solidFill>
                <a:effectLst/>
                <a:latin typeface="Arial Narrow" panose="020B0606020202030204" pitchFamily="34" charset="0"/>
              </a:rPr>
              <a:t>RAID, SSD &amp; Hard Drive Data Recovery Services | Secure Data Recovery Services</a:t>
            </a:r>
            <a:r>
              <a:rPr lang="en-US" sz="1400" b="0" i="0" dirty="0">
                <a:solidFill>
                  <a:srgbClr val="05103E"/>
                </a:solidFill>
                <a:effectLst/>
                <a:latin typeface="Arial Narrow" panose="020B0606020202030204" pitchFamily="34" charset="0"/>
              </a:rPr>
              <a:t>. https://www.securedatarecovery.com/resources/the-importance-of-strong-secure-passwords  </a:t>
            </a:r>
          </a:p>
          <a:p>
            <a:pPr marL="342900" lvl="0" algn="just" rtl="0">
              <a:lnSpc>
                <a:spcPct val="90000"/>
              </a:lnSpc>
              <a:spcBef>
                <a:spcPts val="0"/>
              </a:spcBef>
              <a:spcAft>
                <a:spcPts val="0"/>
              </a:spcAft>
              <a:buClr>
                <a:schemeClr val="dk1"/>
              </a:buClr>
              <a:buSzPts val="2200"/>
              <a:buFont typeface="+mj-lt"/>
              <a:buAutoNum type="arabicPeriod" startAt="11"/>
            </a:pPr>
            <a:endParaRPr lang="en-US" sz="1400" dirty="0">
              <a:solidFill>
                <a:srgbClr val="05103E"/>
              </a:solidFill>
              <a:latin typeface="Arial Narrow" panose="020B0606020202030204" pitchFamily="34" charset="0"/>
            </a:endParaRPr>
          </a:p>
          <a:p>
            <a:pPr marL="342900" lvl="0" algn="just" rtl="0">
              <a:lnSpc>
                <a:spcPct val="90000"/>
              </a:lnSpc>
              <a:spcBef>
                <a:spcPts val="0"/>
              </a:spcBef>
              <a:spcAft>
                <a:spcPts val="0"/>
              </a:spcAft>
              <a:buClr>
                <a:schemeClr val="dk1"/>
              </a:buClr>
              <a:buSzPts val="2200"/>
              <a:buFont typeface="+mj-lt"/>
              <a:buAutoNum type="arabicPeriod" startAt="11"/>
            </a:pPr>
            <a:r>
              <a:rPr lang="en-US" sz="1400" b="0" i="0" dirty="0">
                <a:solidFill>
                  <a:srgbClr val="05103E"/>
                </a:solidFill>
                <a:effectLst/>
                <a:latin typeface="Arial Narrow" panose="020B0606020202030204" pitchFamily="34" charset="0"/>
              </a:rPr>
              <a:t>Sunny Classroom. (2021, August 19). </a:t>
            </a:r>
            <a:r>
              <a:rPr lang="en-US" sz="1400" b="0" i="1" dirty="0">
                <a:solidFill>
                  <a:srgbClr val="05103E"/>
                </a:solidFill>
                <a:effectLst/>
                <a:latin typeface="Arial Narrow" panose="020B0606020202030204" pitchFamily="34" charset="0"/>
              </a:rPr>
              <a:t>Pharming by  DNS poisoning &amp; Domain Hijacking</a:t>
            </a:r>
            <a:r>
              <a:rPr lang="en-US" sz="1400" b="0" i="0" dirty="0">
                <a:solidFill>
                  <a:srgbClr val="05103E"/>
                </a:solidFill>
                <a:effectLst/>
                <a:latin typeface="Arial Narrow" panose="020B0606020202030204" pitchFamily="34" charset="0"/>
              </a:rPr>
              <a:t> [Video]. YouTube. https://www.youtube.com/watch?v=PAtUSoIRJhA</a:t>
            </a:r>
            <a:r>
              <a:rPr lang="en-US" sz="1400" dirty="0">
                <a:solidFill>
                  <a:srgbClr val="05103E"/>
                </a:solidFill>
                <a:latin typeface="Arial Narrow" panose="020B0606020202030204" pitchFamily="34" charset="0"/>
              </a:rPr>
              <a:t> </a:t>
            </a:r>
          </a:p>
          <a:p>
            <a:pPr marL="342900" lvl="0" algn="just" rtl="0">
              <a:lnSpc>
                <a:spcPct val="90000"/>
              </a:lnSpc>
              <a:spcBef>
                <a:spcPts val="0"/>
              </a:spcBef>
              <a:spcAft>
                <a:spcPts val="0"/>
              </a:spcAft>
              <a:buClr>
                <a:schemeClr val="dk1"/>
              </a:buClr>
              <a:buSzPts val="2200"/>
              <a:buFont typeface="+mj-lt"/>
              <a:buAutoNum type="arabicPeriod" startAt="11"/>
            </a:pPr>
            <a:endParaRPr lang="en-US" sz="1400" dirty="0">
              <a:solidFill>
                <a:srgbClr val="05103E"/>
              </a:solidFill>
              <a:latin typeface="Arial Narrow" panose="020B0606020202030204" pitchFamily="34" charset="0"/>
            </a:endParaRPr>
          </a:p>
          <a:p>
            <a:pPr marL="342900" lvl="0" algn="just" rtl="0">
              <a:lnSpc>
                <a:spcPct val="90000"/>
              </a:lnSpc>
              <a:spcBef>
                <a:spcPts val="0"/>
              </a:spcBef>
              <a:spcAft>
                <a:spcPts val="0"/>
              </a:spcAft>
              <a:buClr>
                <a:schemeClr val="dk1"/>
              </a:buClr>
              <a:buSzPts val="2200"/>
              <a:buFont typeface="+mj-lt"/>
              <a:buAutoNum type="arabicPeriod" startAt="11"/>
            </a:pPr>
            <a:r>
              <a:rPr lang="en-US" sz="1400" b="0" i="0" dirty="0" err="1">
                <a:solidFill>
                  <a:srgbClr val="05103E"/>
                </a:solidFill>
                <a:effectLst/>
                <a:latin typeface="Arial Narrow" panose="020B0606020202030204" pitchFamily="34" charset="0"/>
              </a:rPr>
              <a:t>UNext</a:t>
            </a:r>
            <a:r>
              <a:rPr lang="en-US" sz="1400" b="0" i="0" dirty="0">
                <a:solidFill>
                  <a:srgbClr val="05103E"/>
                </a:solidFill>
                <a:effectLst/>
                <a:latin typeface="Arial Narrow" panose="020B0606020202030204" pitchFamily="34" charset="0"/>
              </a:rPr>
              <a:t> Editorial Team. (2023, January 18). </a:t>
            </a:r>
            <a:r>
              <a:rPr lang="en-US" sz="1400" b="0" i="1" dirty="0">
                <a:solidFill>
                  <a:srgbClr val="05103E"/>
                </a:solidFill>
                <a:effectLst/>
                <a:latin typeface="Arial Narrow" panose="020B0606020202030204" pitchFamily="34" charset="0"/>
              </a:rPr>
              <a:t>Top 10 Challenges of Cyber Security Faced in 2022</a:t>
            </a:r>
            <a:r>
              <a:rPr lang="en-US" sz="1400" b="0" i="0" dirty="0">
                <a:solidFill>
                  <a:srgbClr val="05103E"/>
                </a:solidFill>
                <a:effectLst/>
                <a:latin typeface="Arial Narrow" panose="020B0606020202030204" pitchFamily="34" charset="0"/>
              </a:rPr>
              <a:t>. </a:t>
            </a:r>
            <a:r>
              <a:rPr lang="en-US" sz="1400" b="0" i="0" dirty="0" err="1">
                <a:solidFill>
                  <a:srgbClr val="05103E"/>
                </a:solidFill>
                <a:effectLst/>
                <a:latin typeface="Arial Narrow" panose="020B0606020202030204" pitchFamily="34" charset="0"/>
              </a:rPr>
              <a:t>UNext</a:t>
            </a:r>
            <a:r>
              <a:rPr lang="en-US" sz="1400" b="0" i="0" dirty="0">
                <a:solidFill>
                  <a:srgbClr val="05103E"/>
                </a:solidFill>
                <a:effectLst/>
                <a:latin typeface="Arial Narrow" panose="020B0606020202030204" pitchFamily="34" charset="0"/>
              </a:rPr>
              <a:t>. https://u-next.com/blogs/cyber-security/challenges-of-cyber-security/</a:t>
            </a:r>
            <a:r>
              <a:rPr lang="en-US" sz="1400" dirty="0">
                <a:solidFill>
                  <a:srgbClr val="05103E"/>
                </a:solidFill>
                <a:latin typeface="Arial Narrow" panose="020B0606020202030204" pitchFamily="34" charset="0"/>
              </a:rPr>
              <a:t> </a:t>
            </a:r>
          </a:p>
          <a:p>
            <a:pPr marL="342900" lvl="0" algn="just" rtl="0">
              <a:lnSpc>
                <a:spcPct val="90000"/>
              </a:lnSpc>
              <a:spcBef>
                <a:spcPts val="0"/>
              </a:spcBef>
              <a:spcAft>
                <a:spcPts val="0"/>
              </a:spcAft>
              <a:buClr>
                <a:schemeClr val="dk1"/>
              </a:buClr>
              <a:buSzPts val="2200"/>
              <a:buFont typeface="+mj-lt"/>
              <a:buAutoNum type="arabicPeriod" startAt="11"/>
            </a:pPr>
            <a:endParaRPr lang="en-US" sz="1400" b="0" i="0" dirty="0">
              <a:solidFill>
                <a:srgbClr val="05103E"/>
              </a:solidFill>
              <a:effectLst/>
              <a:latin typeface="Arial Narrow" panose="020B0606020202030204" pitchFamily="34" charset="0"/>
            </a:endParaRPr>
          </a:p>
          <a:p>
            <a:pPr marL="342900" lvl="0" algn="just" rtl="0">
              <a:lnSpc>
                <a:spcPct val="90000"/>
              </a:lnSpc>
              <a:spcBef>
                <a:spcPts val="0"/>
              </a:spcBef>
              <a:spcAft>
                <a:spcPts val="0"/>
              </a:spcAft>
              <a:buClr>
                <a:schemeClr val="dk1"/>
              </a:buClr>
              <a:buSzPts val="2200"/>
              <a:buFont typeface="+mj-lt"/>
              <a:buAutoNum type="arabicPeriod" startAt="11"/>
            </a:pPr>
            <a:r>
              <a:rPr lang="en-US" sz="1400" b="0" i="0" dirty="0">
                <a:solidFill>
                  <a:srgbClr val="05103E"/>
                </a:solidFill>
                <a:effectLst/>
                <a:latin typeface="Arial Narrow" panose="020B0606020202030204" pitchFamily="34" charset="0"/>
              </a:rPr>
              <a:t>WASTETIME. (2017, June 14). </a:t>
            </a:r>
            <a:r>
              <a:rPr lang="en-US" sz="1400" b="0" i="1" dirty="0">
                <a:solidFill>
                  <a:srgbClr val="05103E"/>
                </a:solidFill>
                <a:effectLst/>
                <a:latin typeface="Arial Narrow" panose="020B0606020202030204" pitchFamily="34" charset="0"/>
              </a:rPr>
              <a:t>How Does Antivirus and Antimalware Software Work?</a:t>
            </a:r>
            <a:r>
              <a:rPr lang="en-US" sz="1400" b="0" i="0" dirty="0">
                <a:solidFill>
                  <a:srgbClr val="05103E"/>
                </a:solidFill>
                <a:effectLst/>
                <a:latin typeface="Arial Narrow" panose="020B0606020202030204" pitchFamily="34" charset="0"/>
              </a:rPr>
              <a:t> [Video]. YouTube. https://www.youtube.com/watch?v=bTU1jbVXlmM</a:t>
            </a:r>
          </a:p>
          <a:p>
            <a:pPr marL="342900" lvl="0" algn="just" rtl="0">
              <a:lnSpc>
                <a:spcPct val="90000"/>
              </a:lnSpc>
              <a:spcBef>
                <a:spcPts val="0"/>
              </a:spcBef>
              <a:spcAft>
                <a:spcPts val="0"/>
              </a:spcAft>
              <a:buClr>
                <a:schemeClr val="dk1"/>
              </a:buClr>
              <a:buSzPts val="2200"/>
              <a:buFont typeface="+mj-lt"/>
              <a:buAutoNum type="arabicPeriod" startAt="11"/>
            </a:pPr>
            <a:endParaRPr lang="en-US" sz="1400" dirty="0">
              <a:solidFill>
                <a:srgbClr val="05103E"/>
              </a:solidFill>
              <a:latin typeface="Arial Narrow" panose="020B0606020202030204" pitchFamily="34" charset="0"/>
            </a:endParaRPr>
          </a:p>
          <a:p>
            <a:pPr marL="342900" lvl="0" algn="just" rtl="0">
              <a:lnSpc>
                <a:spcPct val="90000"/>
              </a:lnSpc>
              <a:spcBef>
                <a:spcPts val="0"/>
              </a:spcBef>
              <a:spcAft>
                <a:spcPts val="0"/>
              </a:spcAft>
              <a:buClr>
                <a:schemeClr val="dk1"/>
              </a:buClr>
              <a:buSzPts val="2200"/>
              <a:buFont typeface="+mj-lt"/>
              <a:buAutoNum type="arabicPeriod" startAt="11"/>
            </a:pPr>
            <a:r>
              <a:rPr lang="en-US" sz="1400" b="0" i="1" dirty="0">
                <a:solidFill>
                  <a:srgbClr val="05103E"/>
                </a:solidFill>
                <a:effectLst/>
                <a:latin typeface="Arial Narrow" panose="020B0606020202030204" pitchFamily="34" charset="0"/>
              </a:rPr>
              <a:t>What is Pharming? - Definition, Examples &amp; More | Proofpoint US</a:t>
            </a:r>
            <a:r>
              <a:rPr lang="en-US" sz="1400" b="0" i="0" dirty="0">
                <a:solidFill>
                  <a:srgbClr val="05103E"/>
                </a:solidFill>
                <a:effectLst/>
                <a:latin typeface="Arial Narrow" panose="020B0606020202030204" pitchFamily="34" charset="0"/>
              </a:rPr>
              <a:t>. (2023, February 8). Proofpoint. https://www.proofpoint.com/us/threat-reference/pharming#:~:text=Pharming%20is%20like%20phishing%20in,to%20an%20attacker%2Dcontrolled%20website </a:t>
            </a:r>
          </a:p>
          <a:p>
            <a:pPr marL="342900" lvl="0" algn="just" rtl="0">
              <a:lnSpc>
                <a:spcPct val="90000"/>
              </a:lnSpc>
              <a:spcBef>
                <a:spcPts val="0"/>
              </a:spcBef>
              <a:spcAft>
                <a:spcPts val="0"/>
              </a:spcAft>
              <a:buClr>
                <a:schemeClr val="dk1"/>
              </a:buClr>
              <a:buSzPts val="2200"/>
              <a:buFont typeface="+mj-lt"/>
              <a:buAutoNum type="arabicPeriod" startAt="11"/>
            </a:pPr>
            <a:endParaRPr lang="en-US" sz="1400" dirty="0">
              <a:solidFill>
                <a:srgbClr val="05103E"/>
              </a:solidFill>
              <a:latin typeface="Arial Narrow" panose="020B0606020202030204" pitchFamily="34" charset="0"/>
            </a:endParaRPr>
          </a:p>
          <a:p>
            <a:pPr marL="342900" lvl="0" algn="just" rtl="0">
              <a:lnSpc>
                <a:spcPct val="90000"/>
              </a:lnSpc>
              <a:spcBef>
                <a:spcPts val="0"/>
              </a:spcBef>
              <a:spcAft>
                <a:spcPts val="0"/>
              </a:spcAft>
              <a:buClr>
                <a:schemeClr val="dk1"/>
              </a:buClr>
              <a:buSzPts val="2200"/>
              <a:buFont typeface="+mj-lt"/>
              <a:buAutoNum type="arabicPeriod" startAt="11"/>
            </a:pPr>
            <a:r>
              <a:rPr lang="en-US" sz="1400" b="0" i="1" dirty="0">
                <a:solidFill>
                  <a:srgbClr val="05103E"/>
                </a:solidFill>
                <a:effectLst/>
                <a:latin typeface="Arial Narrow" panose="020B0606020202030204" pitchFamily="34" charset="0"/>
              </a:rPr>
              <a:t>What is Social Engineering | Terranova Security</a:t>
            </a:r>
            <a:r>
              <a:rPr lang="en-US" sz="1400" b="0" i="0" dirty="0">
                <a:solidFill>
                  <a:srgbClr val="05103E"/>
                </a:solidFill>
                <a:effectLst/>
                <a:latin typeface="Arial Narrow" panose="020B0606020202030204" pitchFamily="34" charset="0"/>
              </a:rPr>
              <a:t>. (2023, January 12). https://terranovasecurity.com/what-is-social-engineering/ </a:t>
            </a:r>
            <a:endParaRPr lang="es-ES" sz="1400" dirty="0">
              <a:solidFill>
                <a:srgbClr val="05103E"/>
              </a:solidFill>
              <a:latin typeface="Arial Narrow" panose="020B0606020202030204" pitchFamily="34" charset="0"/>
            </a:endParaRPr>
          </a:p>
          <a:p>
            <a:pPr marL="0" lvl="0" indent="0" algn="just" rtl="0">
              <a:lnSpc>
                <a:spcPct val="90000"/>
              </a:lnSpc>
              <a:spcBef>
                <a:spcPts val="0"/>
              </a:spcBef>
              <a:spcAft>
                <a:spcPts val="0"/>
              </a:spcAft>
              <a:buClr>
                <a:schemeClr val="dk1"/>
              </a:buClr>
              <a:buSzPts val="2200"/>
              <a:buNone/>
            </a:pPr>
            <a:endParaRPr lang="es-ES" sz="1400" dirty="0">
              <a:solidFill>
                <a:srgbClr val="05103E"/>
              </a:solidFill>
              <a:latin typeface="Times New Roman" panose="02020603050405020304" pitchFamily="18" charset="0"/>
              <a:ea typeface="Candara"/>
              <a:cs typeface="Candara"/>
              <a:sym typeface="Candara"/>
            </a:endParaRPr>
          </a:p>
          <a:p>
            <a:pPr marL="0" lvl="0" indent="0" algn="just" rtl="0">
              <a:lnSpc>
                <a:spcPct val="90000"/>
              </a:lnSpc>
              <a:spcBef>
                <a:spcPts val="0"/>
              </a:spcBef>
              <a:spcAft>
                <a:spcPts val="0"/>
              </a:spcAft>
              <a:buClr>
                <a:schemeClr val="dk1"/>
              </a:buClr>
              <a:buSzPts val="2200"/>
              <a:buNone/>
            </a:pPr>
            <a:endParaRPr lang="en-US" sz="1100" dirty="0">
              <a:latin typeface="Arial Narrow" panose="020B0606020202030204" pitchFamily="34" charset="0"/>
              <a:ea typeface="Candara"/>
              <a:cs typeface="Candara"/>
              <a:sym typeface="Candara"/>
            </a:endParaRPr>
          </a:p>
          <a:p>
            <a:pPr marL="0" lvl="0" indent="0" algn="just" rtl="0">
              <a:lnSpc>
                <a:spcPct val="90000"/>
              </a:lnSpc>
              <a:spcBef>
                <a:spcPts val="0"/>
              </a:spcBef>
              <a:spcAft>
                <a:spcPts val="0"/>
              </a:spcAft>
              <a:buClr>
                <a:schemeClr val="dk1"/>
              </a:buClr>
              <a:buSzPts val="2200"/>
              <a:buNone/>
            </a:pPr>
            <a:endParaRPr lang="en-US" sz="1100" dirty="0">
              <a:latin typeface="Arial Narrow" panose="020B0606020202030204" pitchFamily="34" charset="0"/>
              <a:ea typeface="Candara"/>
              <a:cs typeface="Candara"/>
              <a:sym typeface="Candara"/>
            </a:endParaRPr>
          </a:p>
          <a:p>
            <a:pPr marL="0" lvl="0" indent="0" algn="just" rtl="0">
              <a:lnSpc>
                <a:spcPct val="90000"/>
              </a:lnSpc>
              <a:spcBef>
                <a:spcPts val="0"/>
              </a:spcBef>
              <a:spcAft>
                <a:spcPts val="0"/>
              </a:spcAft>
              <a:buClr>
                <a:schemeClr val="dk1"/>
              </a:buClr>
              <a:buSzPts val="2200"/>
              <a:buNone/>
            </a:pPr>
            <a:endParaRPr lang="en-US" sz="1100" dirty="0">
              <a:latin typeface="Arial Narrow" panose="020B0606020202030204" pitchFamily="34" charset="0"/>
              <a:ea typeface="Candara"/>
              <a:cs typeface="Candara"/>
              <a:sym typeface="Candara"/>
            </a:endParaRPr>
          </a:p>
          <a:p>
            <a:pPr marL="0" lvl="0" indent="0" algn="just" rtl="0">
              <a:lnSpc>
                <a:spcPct val="90000"/>
              </a:lnSpc>
              <a:spcBef>
                <a:spcPts val="0"/>
              </a:spcBef>
              <a:spcAft>
                <a:spcPts val="0"/>
              </a:spcAft>
              <a:buClr>
                <a:schemeClr val="dk1"/>
              </a:buClr>
              <a:buSzPts val="2200"/>
              <a:buNone/>
            </a:pPr>
            <a:endParaRPr lang="en-US" sz="1100" dirty="0">
              <a:latin typeface="Arial Narrow" panose="020B0606020202030204" pitchFamily="34" charset="0"/>
              <a:ea typeface="Candara"/>
              <a:cs typeface="Candara"/>
              <a:sym typeface="Candara"/>
            </a:endParaRPr>
          </a:p>
          <a:p>
            <a:pPr marL="0" lvl="0" indent="0" algn="just" rtl="0">
              <a:lnSpc>
                <a:spcPct val="90000"/>
              </a:lnSpc>
              <a:spcBef>
                <a:spcPts val="0"/>
              </a:spcBef>
              <a:spcAft>
                <a:spcPts val="0"/>
              </a:spcAft>
              <a:buClr>
                <a:schemeClr val="dk1"/>
              </a:buClr>
              <a:buSzPts val="2200"/>
              <a:buNone/>
            </a:pPr>
            <a:endParaRPr lang="en-US" sz="1100" dirty="0">
              <a:latin typeface="Arial Narrow" panose="020B0606020202030204" pitchFamily="34" charset="0"/>
              <a:ea typeface="Candara"/>
              <a:cs typeface="Candara"/>
              <a:sym typeface="Candara"/>
            </a:endParaRPr>
          </a:p>
        </p:txBody>
      </p:sp>
    </p:spTree>
    <p:extLst>
      <p:ext uri="{BB962C8B-B14F-4D97-AF65-F5344CB8AC3E}">
        <p14:creationId xmlns:p14="http://schemas.microsoft.com/office/powerpoint/2010/main" val="3552976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6" name="Google Shape;96;p1"/>
          <p:cNvSpPr txBox="1"/>
          <p:nvPr/>
        </p:nvSpPr>
        <p:spPr>
          <a:xfrm>
            <a:off x="1914138" y="3603470"/>
            <a:ext cx="8363717"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rgbClr val="12229D"/>
                </a:solidFill>
                <a:latin typeface="Gadugi" panose="020B0502040204020203" pitchFamily="34" charset="0"/>
                <a:ea typeface="Gadugi" panose="020B0502040204020203" pitchFamily="34" charset="0"/>
                <a:cs typeface="Candara"/>
                <a:sym typeface="Candara"/>
              </a:rPr>
              <a:t>Inclusive digital competence training for labor market risk groups</a:t>
            </a:r>
          </a:p>
        </p:txBody>
      </p:sp>
      <p:pic>
        <p:nvPicPr>
          <p:cNvPr id="97" name="Google Shape;97;p1"/>
          <p:cNvPicPr preferRelativeResize="0"/>
          <p:nvPr/>
        </p:nvPicPr>
        <p:blipFill>
          <a:blip r:embed="rId3"/>
          <a:srcRect/>
          <a:stretch/>
        </p:blipFill>
        <p:spPr>
          <a:xfrm>
            <a:off x="105475" y="6152480"/>
            <a:ext cx="2131888" cy="608955"/>
          </a:xfrm>
          <a:prstGeom prst="rect">
            <a:avLst/>
          </a:prstGeom>
          <a:noFill/>
          <a:ln>
            <a:noFill/>
          </a:ln>
        </p:spPr>
      </p:pic>
      <p:pic>
        <p:nvPicPr>
          <p:cNvPr id="3" name="Picture 2">
            <a:extLst>
              <a:ext uri="{FF2B5EF4-FFF2-40B4-BE49-F238E27FC236}">
                <a16:creationId xmlns:a16="http://schemas.microsoft.com/office/drawing/2014/main" id="{A2EB99E5-70F2-D598-B78A-8CDED2F5226D}"/>
              </a:ext>
            </a:extLst>
          </p:cNvPr>
          <p:cNvPicPr>
            <a:picLocks noChangeAspect="1"/>
          </p:cNvPicPr>
          <p:nvPr/>
        </p:nvPicPr>
        <p:blipFill rotWithShape="1">
          <a:blip r:embed="rId4"/>
          <a:srcRect l="26762" t="20988" r="25649" b="29497"/>
          <a:stretch/>
        </p:blipFill>
        <p:spPr>
          <a:xfrm>
            <a:off x="5261108" y="1180576"/>
            <a:ext cx="2203179" cy="2292364"/>
          </a:xfrm>
          <a:prstGeom prst="rect">
            <a:avLst/>
          </a:prstGeom>
        </p:spPr>
      </p:pic>
      <p:pic>
        <p:nvPicPr>
          <p:cNvPr id="5" name="Picture 4">
            <a:extLst>
              <a:ext uri="{FF2B5EF4-FFF2-40B4-BE49-F238E27FC236}">
                <a16:creationId xmlns:a16="http://schemas.microsoft.com/office/drawing/2014/main" id="{66C90DF5-9F70-A216-1733-A7126AE26E80}"/>
              </a:ext>
            </a:extLst>
          </p:cNvPr>
          <p:cNvPicPr>
            <a:picLocks noChangeAspect="1"/>
          </p:cNvPicPr>
          <p:nvPr/>
        </p:nvPicPr>
        <p:blipFill>
          <a:blip r:embed="rId5"/>
          <a:stretch>
            <a:fillRect/>
          </a:stretch>
        </p:blipFill>
        <p:spPr>
          <a:xfrm>
            <a:off x="1597152" y="4959364"/>
            <a:ext cx="4498848" cy="771144"/>
          </a:xfrm>
          <a:prstGeom prst="rect">
            <a:avLst/>
          </a:prstGeom>
        </p:spPr>
      </p:pic>
      <p:pic>
        <p:nvPicPr>
          <p:cNvPr id="6" name="Picture 5">
            <a:extLst>
              <a:ext uri="{FF2B5EF4-FFF2-40B4-BE49-F238E27FC236}">
                <a16:creationId xmlns:a16="http://schemas.microsoft.com/office/drawing/2014/main" id="{6A0A529B-4E7A-6E1F-A483-F9A9984D8361}"/>
              </a:ext>
            </a:extLst>
          </p:cNvPr>
          <p:cNvPicPr>
            <a:picLocks noChangeAspect="1"/>
          </p:cNvPicPr>
          <p:nvPr/>
        </p:nvPicPr>
        <p:blipFill>
          <a:blip r:embed="rId6"/>
          <a:stretch>
            <a:fillRect/>
          </a:stretch>
        </p:blipFill>
        <p:spPr>
          <a:xfrm>
            <a:off x="6826764" y="4688067"/>
            <a:ext cx="3858520" cy="1290193"/>
          </a:xfrm>
          <a:prstGeom prst="rect">
            <a:avLst/>
          </a:prstGeom>
        </p:spPr>
      </p:pic>
    </p:spTree>
    <p:extLst>
      <p:ext uri="{BB962C8B-B14F-4D97-AF65-F5344CB8AC3E}">
        <p14:creationId xmlns:p14="http://schemas.microsoft.com/office/powerpoint/2010/main" val="3482400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0DF9BD-0847-B73F-45AE-1589E8FA159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a:t>
            </a:fld>
            <a:endParaRPr lang="en-US" dirty="0"/>
          </a:p>
        </p:txBody>
      </p:sp>
      <p:sp>
        <p:nvSpPr>
          <p:cNvPr id="6" name="Rectangle 5">
            <a:extLst>
              <a:ext uri="{FF2B5EF4-FFF2-40B4-BE49-F238E27FC236}">
                <a16:creationId xmlns:a16="http://schemas.microsoft.com/office/drawing/2014/main" id="{FAB6E9D7-23BE-657E-D8C0-5BDDB0CE14F6}"/>
              </a:ext>
            </a:extLst>
          </p:cNvPr>
          <p:cNvSpPr/>
          <p:nvPr/>
        </p:nvSpPr>
        <p:spPr>
          <a:xfrm>
            <a:off x="0" y="0"/>
            <a:ext cx="12192000" cy="1320800"/>
          </a:xfrm>
          <a:prstGeom prst="rect">
            <a:avLst/>
          </a:prstGeom>
          <a:gradFill>
            <a:gsLst>
              <a:gs pos="9000">
                <a:srgbClr val="3A9BDC"/>
              </a:gs>
              <a:gs pos="59000">
                <a:schemeClr val="accent1">
                  <a:lumMod val="45000"/>
                  <a:lumOff val="55000"/>
                </a:schemeClr>
              </a:gs>
              <a:gs pos="72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7" name="Google Shape;93;p1">
            <a:extLst>
              <a:ext uri="{FF2B5EF4-FFF2-40B4-BE49-F238E27FC236}">
                <a16:creationId xmlns:a16="http://schemas.microsoft.com/office/drawing/2014/main" id="{300127D8-6399-CF7F-2388-9CE0C85A57B5}"/>
              </a:ext>
            </a:extLst>
          </p:cNvPr>
          <p:cNvSpPr txBox="1">
            <a:spLocks/>
          </p:cNvSpPr>
          <p:nvPr/>
        </p:nvSpPr>
        <p:spPr>
          <a:xfrm>
            <a:off x="1722779" y="923200"/>
            <a:ext cx="9144000" cy="1025381"/>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6000"/>
              <a:buFont typeface="Candara"/>
              <a:buNone/>
            </a:pPr>
            <a:r>
              <a:rPr lang="en-US" b="1" dirty="0">
                <a:solidFill>
                  <a:srgbClr val="3A9BDC"/>
                </a:solidFill>
                <a:latin typeface="Gadugi" panose="020B0502040204020203" pitchFamily="34" charset="0"/>
                <a:ea typeface="Gadugi" panose="020B0502040204020203" pitchFamily="34" charset="0"/>
                <a:cs typeface="Candara"/>
                <a:sym typeface="Candara"/>
              </a:rPr>
              <a:t>Learning Material Modules</a:t>
            </a:r>
          </a:p>
        </p:txBody>
      </p:sp>
      <p:pic>
        <p:nvPicPr>
          <p:cNvPr id="12" name="Picture 11">
            <a:extLst>
              <a:ext uri="{FF2B5EF4-FFF2-40B4-BE49-F238E27FC236}">
                <a16:creationId xmlns:a16="http://schemas.microsoft.com/office/drawing/2014/main" id="{6B096BA9-5905-44B8-D4B7-29B8DFCE6DC1}"/>
              </a:ext>
            </a:extLst>
          </p:cNvPr>
          <p:cNvPicPr>
            <a:picLocks noChangeAspect="1"/>
          </p:cNvPicPr>
          <p:nvPr/>
        </p:nvPicPr>
        <p:blipFill rotWithShape="1">
          <a:blip r:embed="rId2"/>
          <a:srcRect l="1793" t="11738" r="2093" b="21160"/>
          <a:stretch/>
        </p:blipFill>
        <p:spPr>
          <a:xfrm>
            <a:off x="1200978" y="2090195"/>
            <a:ext cx="9790043" cy="3844605"/>
          </a:xfrm>
          <a:prstGeom prst="rect">
            <a:avLst/>
          </a:prstGeom>
        </p:spPr>
      </p:pic>
      <p:sp>
        <p:nvSpPr>
          <p:cNvPr id="13" name="Google Shape;93;p1">
            <a:extLst>
              <a:ext uri="{FF2B5EF4-FFF2-40B4-BE49-F238E27FC236}">
                <a16:creationId xmlns:a16="http://schemas.microsoft.com/office/drawing/2014/main" id="{E934C966-0323-971D-99CC-D93E602E8410}"/>
              </a:ext>
            </a:extLst>
          </p:cNvPr>
          <p:cNvSpPr txBox="1">
            <a:spLocks/>
          </p:cNvSpPr>
          <p:nvPr/>
        </p:nvSpPr>
        <p:spPr>
          <a:xfrm>
            <a:off x="3303101" y="2205285"/>
            <a:ext cx="9144000" cy="1025381"/>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6000"/>
              <a:buFont typeface="Candara"/>
              <a:buNone/>
            </a:pPr>
            <a:r>
              <a:rPr lang="en-US" sz="2000" b="1" dirty="0">
                <a:solidFill>
                  <a:schemeClr val="bg1"/>
                </a:solidFill>
                <a:latin typeface="Gadugi" panose="020B0502040204020203" pitchFamily="34" charset="0"/>
                <a:ea typeface="Gadugi" panose="020B0502040204020203" pitchFamily="34" charset="0"/>
                <a:cs typeface="Candara"/>
                <a:sym typeface="Candara"/>
              </a:rPr>
              <a:t>Information &amp; </a:t>
            </a:r>
          </a:p>
          <a:p>
            <a:pPr>
              <a:buSzPts val="6000"/>
              <a:buFont typeface="Candara"/>
              <a:buNone/>
            </a:pPr>
            <a:r>
              <a:rPr lang="en-US" sz="2000" b="1" dirty="0">
                <a:solidFill>
                  <a:schemeClr val="bg1"/>
                </a:solidFill>
                <a:latin typeface="Gadugi" panose="020B0502040204020203" pitchFamily="34" charset="0"/>
                <a:ea typeface="Gadugi" panose="020B0502040204020203" pitchFamily="34" charset="0"/>
                <a:cs typeface="Candara"/>
                <a:sym typeface="Candara"/>
              </a:rPr>
              <a:t>Data Literacy</a:t>
            </a:r>
          </a:p>
        </p:txBody>
      </p:sp>
      <p:sp>
        <p:nvSpPr>
          <p:cNvPr id="14" name="Google Shape;93;p1">
            <a:extLst>
              <a:ext uri="{FF2B5EF4-FFF2-40B4-BE49-F238E27FC236}">
                <a16:creationId xmlns:a16="http://schemas.microsoft.com/office/drawing/2014/main" id="{F7F83ADB-F030-1887-2CB7-07C6A6184070}"/>
              </a:ext>
            </a:extLst>
          </p:cNvPr>
          <p:cNvSpPr txBox="1">
            <a:spLocks/>
          </p:cNvSpPr>
          <p:nvPr/>
        </p:nvSpPr>
        <p:spPr>
          <a:xfrm>
            <a:off x="3303101" y="4399843"/>
            <a:ext cx="2392021" cy="1025381"/>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6000"/>
              <a:buFont typeface="Candara"/>
              <a:buNone/>
            </a:pPr>
            <a:r>
              <a:rPr lang="en-US" sz="2000" b="1" dirty="0">
                <a:solidFill>
                  <a:schemeClr val="bg1"/>
                </a:solidFill>
                <a:latin typeface="Gadugi" panose="020B0502040204020203" pitchFamily="34" charset="0"/>
                <a:ea typeface="Gadugi" panose="020B0502040204020203" pitchFamily="34" charset="0"/>
                <a:cs typeface="Candara"/>
                <a:sym typeface="Candara"/>
              </a:rPr>
              <a:t>Communication &amp; Collaboration </a:t>
            </a:r>
          </a:p>
        </p:txBody>
      </p:sp>
      <p:sp>
        <p:nvSpPr>
          <p:cNvPr id="15" name="Google Shape;93;p1">
            <a:extLst>
              <a:ext uri="{FF2B5EF4-FFF2-40B4-BE49-F238E27FC236}">
                <a16:creationId xmlns:a16="http://schemas.microsoft.com/office/drawing/2014/main" id="{381CC9C4-151E-4E3C-0243-9C7AD3F0CDF9}"/>
              </a:ext>
            </a:extLst>
          </p:cNvPr>
          <p:cNvSpPr txBox="1">
            <a:spLocks/>
          </p:cNvSpPr>
          <p:nvPr/>
        </p:nvSpPr>
        <p:spPr>
          <a:xfrm>
            <a:off x="8285919" y="2211514"/>
            <a:ext cx="2392021" cy="1025381"/>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6000"/>
              <a:buFont typeface="Candara"/>
              <a:buNone/>
            </a:pPr>
            <a:r>
              <a:rPr lang="en-US" sz="2000" b="1" dirty="0">
                <a:solidFill>
                  <a:schemeClr val="bg1"/>
                </a:solidFill>
                <a:latin typeface="Gadugi" panose="020B0502040204020203" pitchFamily="34" charset="0"/>
                <a:ea typeface="Gadugi" panose="020B0502040204020203" pitchFamily="34" charset="0"/>
                <a:cs typeface="Candara"/>
                <a:sym typeface="Candara"/>
              </a:rPr>
              <a:t>Digital Content Creation</a:t>
            </a:r>
          </a:p>
        </p:txBody>
      </p:sp>
      <p:sp>
        <p:nvSpPr>
          <p:cNvPr id="16" name="Google Shape;93;p1">
            <a:extLst>
              <a:ext uri="{FF2B5EF4-FFF2-40B4-BE49-F238E27FC236}">
                <a16:creationId xmlns:a16="http://schemas.microsoft.com/office/drawing/2014/main" id="{E7170C8D-923A-2D84-4034-C2C5234FCB37}"/>
              </a:ext>
            </a:extLst>
          </p:cNvPr>
          <p:cNvSpPr txBox="1">
            <a:spLocks/>
          </p:cNvSpPr>
          <p:nvPr/>
        </p:nvSpPr>
        <p:spPr>
          <a:xfrm>
            <a:off x="8285919" y="4260695"/>
            <a:ext cx="2392021" cy="1025381"/>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6000"/>
              <a:buFont typeface="Candara"/>
              <a:buNone/>
            </a:pPr>
            <a:r>
              <a:rPr lang="en-US" sz="2000" b="1" dirty="0">
                <a:solidFill>
                  <a:schemeClr val="bg1"/>
                </a:solidFill>
                <a:latin typeface="Gadugi" panose="020B0502040204020203" pitchFamily="34" charset="0"/>
                <a:ea typeface="Gadugi" panose="020B0502040204020203" pitchFamily="34" charset="0"/>
                <a:cs typeface="Candara"/>
                <a:sym typeface="Candara"/>
              </a:rPr>
              <a:t>Safety</a:t>
            </a:r>
          </a:p>
        </p:txBody>
      </p:sp>
    </p:spTree>
    <p:extLst>
      <p:ext uri="{BB962C8B-B14F-4D97-AF65-F5344CB8AC3E}">
        <p14:creationId xmlns:p14="http://schemas.microsoft.com/office/powerpoint/2010/main" val="1788857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0DF9BD-0847-B73F-45AE-1589E8FA159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a:t>
            </a:fld>
            <a:endParaRPr lang="en-US" dirty="0"/>
          </a:p>
        </p:txBody>
      </p:sp>
      <p:sp>
        <p:nvSpPr>
          <p:cNvPr id="7" name="Google Shape;93;p1">
            <a:extLst>
              <a:ext uri="{FF2B5EF4-FFF2-40B4-BE49-F238E27FC236}">
                <a16:creationId xmlns:a16="http://schemas.microsoft.com/office/drawing/2014/main" id="{300127D8-6399-CF7F-2388-9CE0C85A57B5}"/>
              </a:ext>
            </a:extLst>
          </p:cNvPr>
          <p:cNvSpPr txBox="1">
            <a:spLocks/>
          </p:cNvSpPr>
          <p:nvPr/>
        </p:nvSpPr>
        <p:spPr>
          <a:xfrm>
            <a:off x="162507" y="2916309"/>
            <a:ext cx="4466324" cy="1025381"/>
          </a:xfrm>
          <a:prstGeom prst="rect">
            <a:avLst/>
          </a:prstGeom>
          <a:noFill/>
          <a:ln>
            <a:noFill/>
          </a:ln>
        </p:spPr>
        <p:txBody>
          <a:bodyPr spcFirstLastPara="1" wrap="square" lIns="91425" tIns="45700" rIns="91425" bIns="45700" anchor="b" anchorCtr="0">
            <a:normAutofit fontScale="925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6000"/>
              <a:buFont typeface="Candara"/>
              <a:buNone/>
            </a:pPr>
            <a:r>
              <a:rPr lang="en-US" b="1" dirty="0">
                <a:solidFill>
                  <a:srgbClr val="3A9BDC"/>
                </a:solidFill>
                <a:latin typeface="Gadugi" panose="020B0502040204020203" pitchFamily="34" charset="0"/>
                <a:ea typeface="Gadugi" panose="020B0502040204020203" pitchFamily="34" charset="0"/>
                <a:cs typeface="Candara"/>
                <a:sym typeface="Candara"/>
              </a:rPr>
              <a:t>Table of Contents </a:t>
            </a:r>
          </a:p>
        </p:txBody>
      </p:sp>
      <p:grpSp>
        <p:nvGrpSpPr>
          <p:cNvPr id="2" name="Group 1">
            <a:extLst>
              <a:ext uri="{FF2B5EF4-FFF2-40B4-BE49-F238E27FC236}">
                <a16:creationId xmlns:a16="http://schemas.microsoft.com/office/drawing/2014/main" id="{B64AB925-B7A6-762C-CE06-1F53CAA0F5DA}"/>
              </a:ext>
            </a:extLst>
          </p:cNvPr>
          <p:cNvGrpSpPr/>
          <p:nvPr/>
        </p:nvGrpSpPr>
        <p:grpSpPr>
          <a:xfrm>
            <a:off x="5120825" y="566161"/>
            <a:ext cx="6205831" cy="780795"/>
            <a:chOff x="4745819" y="1491808"/>
            <a:chExt cx="6205831" cy="780795"/>
          </a:xfrm>
        </p:grpSpPr>
        <p:sp>
          <p:nvSpPr>
            <p:cNvPr id="11" name="TextBox 10">
              <a:extLst>
                <a:ext uri="{FF2B5EF4-FFF2-40B4-BE49-F238E27FC236}">
                  <a16:creationId xmlns:a16="http://schemas.microsoft.com/office/drawing/2014/main" id="{A3F1C955-BAFC-BBFF-2DF6-AC0FFA747C06}"/>
                </a:ext>
              </a:extLst>
            </p:cNvPr>
            <p:cNvSpPr txBox="1"/>
            <p:nvPr/>
          </p:nvSpPr>
          <p:spPr>
            <a:xfrm>
              <a:off x="5826725" y="1697539"/>
              <a:ext cx="5124925" cy="400110"/>
            </a:xfrm>
            <a:prstGeom prst="rect">
              <a:avLst/>
            </a:prstGeom>
            <a:noFill/>
          </p:spPr>
          <p:txBody>
            <a:bodyPr wrap="square" lIns="108000" rIns="108000" rtlCol="0">
              <a:spAutoFit/>
            </a:bodyPr>
            <a:lstStyle/>
            <a:p>
              <a:r>
                <a:rPr lang="en-US" altLang="ko-KR" sz="2000" b="1" dirty="0">
                  <a:latin typeface="Arial Narrow" panose="020B0606020202030204" pitchFamily="34" charset="0"/>
                  <a:ea typeface="Gadugi" panose="020B0502040204020203" pitchFamily="34" charset="0"/>
                  <a:cs typeface="Arial" pitchFamily="34" charset="0"/>
                </a:rPr>
                <a:t>Introduction &amp; Learning Outcomes</a:t>
              </a:r>
              <a:endParaRPr lang="ko-KR" altLang="en-US" sz="2000" b="1" dirty="0">
                <a:latin typeface="Arial Narrow" panose="020B0606020202030204" pitchFamily="34" charset="0"/>
                <a:cs typeface="Arial" pitchFamily="34" charset="0"/>
              </a:endParaRPr>
            </a:p>
          </p:txBody>
        </p:sp>
        <p:grpSp>
          <p:nvGrpSpPr>
            <p:cNvPr id="5" name="Group 4">
              <a:extLst>
                <a:ext uri="{FF2B5EF4-FFF2-40B4-BE49-F238E27FC236}">
                  <a16:creationId xmlns:a16="http://schemas.microsoft.com/office/drawing/2014/main" id="{71F9D525-878F-DC4C-4999-9ED2A4B2FB3F}"/>
                </a:ext>
              </a:extLst>
            </p:cNvPr>
            <p:cNvGrpSpPr/>
            <p:nvPr/>
          </p:nvGrpSpPr>
          <p:grpSpPr>
            <a:xfrm>
              <a:off x="4745819" y="1491808"/>
              <a:ext cx="958096" cy="780795"/>
              <a:chOff x="5324330" y="1449052"/>
              <a:chExt cx="958096" cy="780795"/>
            </a:xfrm>
          </p:grpSpPr>
          <p:sp>
            <p:nvSpPr>
              <p:cNvPr id="8" name="Oval 7">
                <a:extLst>
                  <a:ext uri="{FF2B5EF4-FFF2-40B4-BE49-F238E27FC236}">
                    <a16:creationId xmlns:a16="http://schemas.microsoft.com/office/drawing/2014/main" id="{190CBB74-6A51-2FDB-35E7-1A4B74F4F62B}"/>
                  </a:ext>
                </a:extLst>
              </p:cNvPr>
              <p:cNvSpPr/>
              <p:nvPr/>
            </p:nvSpPr>
            <p:spPr>
              <a:xfrm>
                <a:off x="5412981" y="1449052"/>
                <a:ext cx="780795" cy="780795"/>
              </a:xfrm>
              <a:prstGeom prst="ellipse">
                <a:avLst/>
              </a:prstGeom>
              <a:solidFill>
                <a:srgbClr val="1222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a:extLst>
                  <a:ext uri="{FF2B5EF4-FFF2-40B4-BE49-F238E27FC236}">
                    <a16:creationId xmlns:a16="http://schemas.microsoft.com/office/drawing/2014/main" id="{83DDB98A-3EBC-CB45-0D9D-42C620059063}"/>
                  </a:ext>
                </a:extLst>
              </p:cNvPr>
              <p:cNvSpPr txBox="1"/>
              <p:nvPr/>
            </p:nvSpPr>
            <p:spPr>
              <a:xfrm>
                <a:off x="5324330" y="1516283"/>
                <a:ext cx="958096" cy="646331"/>
              </a:xfrm>
              <a:prstGeom prst="rect">
                <a:avLst/>
              </a:prstGeom>
              <a:noFill/>
            </p:spPr>
            <p:txBody>
              <a:bodyPr wrap="square" lIns="108000" rIns="108000" rtlCol="0">
                <a:spAutoFit/>
              </a:bodyPr>
              <a:lstStyle/>
              <a:p>
                <a:pPr algn="ctr"/>
                <a:r>
                  <a:rPr lang="en-US" altLang="ko-KR" sz="3600" b="1" dirty="0">
                    <a:solidFill>
                      <a:schemeClr val="bg1"/>
                    </a:solidFill>
                    <a:latin typeface="Verdana" panose="020B0604030504040204" pitchFamily="34" charset="0"/>
                    <a:ea typeface="Verdana" panose="020B0604030504040204" pitchFamily="34" charset="0"/>
                    <a:cs typeface="Arial" pitchFamily="34" charset="0"/>
                  </a:rPr>
                  <a:t>01</a:t>
                </a:r>
                <a:endParaRPr lang="ko-KR" altLang="en-US" sz="3600" b="1" dirty="0">
                  <a:solidFill>
                    <a:schemeClr val="bg1"/>
                  </a:solidFill>
                  <a:latin typeface="Verdana" panose="020B0604030504040204" pitchFamily="34" charset="0"/>
                  <a:cs typeface="Arial" pitchFamily="34" charset="0"/>
                </a:endParaRPr>
              </a:p>
            </p:txBody>
          </p:sp>
        </p:grpSp>
      </p:grpSp>
      <p:grpSp>
        <p:nvGrpSpPr>
          <p:cNvPr id="17" name="Group 16">
            <a:extLst>
              <a:ext uri="{FF2B5EF4-FFF2-40B4-BE49-F238E27FC236}">
                <a16:creationId xmlns:a16="http://schemas.microsoft.com/office/drawing/2014/main" id="{287C5E65-4D33-C2F3-A0C2-6CD250B84BA7}"/>
              </a:ext>
            </a:extLst>
          </p:cNvPr>
          <p:cNvGrpSpPr/>
          <p:nvPr/>
        </p:nvGrpSpPr>
        <p:grpSpPr>
          <a:xfrm>
            <a:off x="5120825" y="1540841"/>
            <a:ext cx="6205831" cy="780795"/>
            <a:chOff x="4745819" y="1491808"/>
            <a:chExt cx="6205831" cy="780795"/>
          </a:xfrm>
        </p:grpSpPr>
        <p:sp>
          <p:nvSpPr>
            <p:cNvPr id="18" name="TextBox 17">
              <a:extLst>
                <a:ext uri="{FF2B5EF4-FFF2-40B4-BE49-F238E27FC236}">
                  <a16:creationId xmlns:a16="http://schemas.microsoft.com/office/drawing/2014/main" id="{8E1D6C29-61CD-2183-FCA6-B5EB2F5A3829}"/>
                </a:ext>
              </a:extLst>
            </p:cNvPr>
            <p:cNvSpPr txBox="1"/>
            <p:nvPr/>
          </p:nvSpPr>
          <p:spPr>
            <a:xfrm>
              <a:off x="5826725" y="1697539"/>
              <a:ext cx="5124925" cy="400110"/>
            </a:xfrm>
            <a:prstGeom prst="rect">
              <a:avLst/>
            </a:prstGeom>
            <a:noFill/>
          </p:spPr>
          <p:txBody>
            <a:bodyPr wrap="square" lIns="108000" rIns="108000" rtlCol="0">
              <a:spAutoFit/>
            </a:bodyPr>
            <a:lstStyle/>
            <a:p>
              <a:r>
                <a:rPr lang="en-US" altLang="ko-KR" sz="2000" b="1" dirty="0">
                  <a:latin typeface="Arial Narrow" panose="020B0606020202030204" pitchFamily="34" charset="0"/>
                  <a:ea typeface="Gadugi" panose="020B0502040204020203" pitchFamily="34" charset="0"/>
                  <a:cs typeface="Arial" pitchFamily="34" charset="0"/>
                </a:rPr>
                <a:t>Topic 1: Risks</a:t>
              </a:r>
              <a:endParaRPr lang="ko-KR" altLang="en-US" sz="2000" b="1" dirty="0">
                <a:latin typeface="Arial Narrow" panose="020B0606020202030204" pitchFamily="34" charset="0"/>
                <a:cs typeface="Arial" pitchFamily="34" charset="0"/>
              </a:endParaRPr>
            </a:p>
          </p:txBody>
        </p:sp>
        <p:grpSp>
          <p:nvGrpSpPr>
            <p:cNvPr id="19" name="Group 18">
              <a:extLst>
                <a:ext uri="{FF2B5EF4-FFF2-40B4-BE49-F238E27FC236}">
                  <a16:creationId xmlns:a16="http://schemas.microsoft.com/office/drawing/2014/main" id="{E20BAEF1-2E83-1BCB-4C10-EDD7670590AD}"/>
                </a:ext>
              </a:extLst>
            </p:cNvPr>
            <p:cNvGrpSpPr/>
            <p:nvPr/>
          </p:nvGrpSpPr>
          <p:grpSpPr>
            <a:xfrm>
              <a:off x="4745819" y="1491808"/>
              <a:ext cx="958096" cy="780795"/>
              <a:chOff x="5324330" y="1449052"/>
              <a:chExt cx="958096" cy="780795"/>
            </a:xfrm>
          </p:grpSpPr>
          <p:sp>
            <p:nvSpPr>
              <p:cNvPr id="20" name="Oval 19">
                <a:extLst>
                  <a:ext uri="{FF2B5EF4-FFF2-40B4-BE49-F238E27FC236}">
                    <a16:creationId xmlns:a16="http://schemas.microsoft.com/office/drawing/2014/main" id="{0EE3A464-74C1-6CA7-9188-D2CFA4C6E6AB}"/>
                  </a:ext>
                </a:extLst>
              </p:cNvPr>
              <p:cNvSpPr/>
              <p:nvPr/>
            </p:nvSpPr>
            <p:spPr>
              <a:xfrm>
                <a:off x="5412981" y="1449052"/>
                <a:ext cx="780795" cy="780795"/>
              </a:xfrm>
              <a:prstGeom prst="ellipse">
                <a:avLst/>
              </a:prstGeom>
              <a:solidFill>
                <a:srgbClr val="5CB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40DA6ED8-562E-59F7-8408-40C12A29892C}"/>
                  </a:ext>
                </a:extLst>
              </p:cNvPr>
              <p:cNvSpPr txBox="1"/>
              <p:nvPr/>
            </p:nvSpPr>
            <p:spPr>
              <a:xfrm>
                <a:off x="5324330" y="1516283"/>
                <a:ext cx="958096" cy="646331"/>
              </a:xfrm>
              <a:prstGeom prst="rect">
                <a:avLst/>
              </a:prstGeom>
              <a:noFill/>
            </p:spPr>
            <p:txBody>
              <a:bodyPr wrap="square" lIns="108000" rIns="108000" rtlCol="0">
                <a:spAutoFit/>
              </a:bodyPr>
              <a:lstStyle/>
              <a:p>
                <a:pPr algn="ctr"/>
                <a:r>
                  <a:rPr lang="en-US" altLang="ko-KR" sz="3600" b="1" dirty="0">
                    <a:solidFill>
                      <a:schemeClr val="bg1"/>
                    </a:solidFill>
                    <a:latin typeface="Verdana" panose="020B0604030504040204" pitchFamily="34" charset="0"/>
                    <a:ea typeface="Verdana" panose="020B0604030504040204" pitchFamily="34" charset="0"/>
                    <a:cs typeface="Arial" pitchFamily="34" charset="0"/>
                  </a:rPr>
                  <a:t>02</a:t>
                </a:r>
                <a:endParaRPr lang="ko-KR" altLang="en-US" sz="3600" b="1" dirty="0">
                  <a:solidFill>
                    <a:schemeClr val="bg1"/>
                  </a:solidFill>
                  <a:latin typeface="Verdana" panose="020B0604030504040204" pitchFamily="34" charset="0"/>
                  <a:cs typeface="Arial" pitchFamily="34" charset="0"/>
                </a:endParaRPr>
              </a:p>
            </p:txBody>
          </p:sp>
        </p:grpSp>
      </p:grpSp>
      <p:grpSp>
        <p:nvGrpSpPr>
          <p:cNvPr id="22" name="Group 21">
            <a:extLst>
              <a:ext uri="{FF2B5EF4-FFF2-40B4-BE49-F238E27FC236}">
                <a16:creationId xmlns:a16="http://schemas.microsoft.com/office/drawing/2014/main" id="{B445EF33-F3BA-A3B0-7BB7-9EF421168B20}"/>
              </a:ext>
            </a:extLst>
          </p:cNvPr>
          <p:cNvGrpSpPr/>
          <p:nvPr/>
        </p:nvGrpSpPr>
        <p:grpSpPr>
          <a:xfrm>
            <a:off x="5120825" y="2596846"/>
            <a:ext cx="6205831" cy="780795"/>
            <a:chOff x="4745819" y="1491808"/>
            <a:chExt cx="6205831" cy="780795"/>
          </a:xfrm>
        </p:grpSpPr>
        <p:sp>
          <p:nvSpPr>
            <p:cNvPr id="23" name="TextBox 22">
              <a:extLst>
                <a:ext uri="{FF2B5EF4-FFF2-40B4-BE49-F238E27FC236}">
                  <a16:creationId xmlns:a16="http://schemas.microsoft.com/office/drawing/2014/main" id="{84FAB8A9-F97A-CA2F-C8E1-2A7D5675CB83}"/>
                </a:ext>
              </a:extLst>
            </p:cNvPr>
            <p:cNvSpPr txBox="1"/>
            <p:nvPr/>
          </p:nvSpPr>
          <p:spPr>
            <a:xfrm>
              <a:off x="5826725" y="1697539"/>
              <a:ext cx="5124925" cy="400110"/>
            </a:xfrm>
            <a:prstGeom prst="rect">
              <a:avLst/>
            </a:prstGeom>
            <a:noFill/>
          </p:spPr>
          <p:txBody>
            <a:bodyPr wrap="square" lIns="108000" rIns="108000" rtlCol="0">
              <a:spAutoFit/>
            </a:bodyPr>
            <a:lstStyle/>
            <a:p>
              <a:r>
                <a:rPr lang="en-US" altLang="ko-KR" sz="2000" b="1" dirty="0">
                  <a:latin typeface="Arial Narrow" panose="020B0606020202030204" pitchFamily="34" charset="0"/>
                  <a:ea typeface="Gadugi" panose="020B0502040204020203" pitchFamily="34" charset="0"/>
                  <a:cs typeface="Arial" pitchFamily="34" charset="0"/>
                </a:rPr>
                <a:t>Topic 2: Measures</a:t>
              </a:r>
              <a:endParaRPr lang="ko-KR" altLang="en-US" sz="2000" b="1" dirty="0">
                <a:latin typeface="Arial Narrow" panose="020B0606020202030204" pitchFamily="34" charset="0"/>
                <a:cs typeface="Arial" pitchFamily="34" charset="0"/>
              </a:endParaRPr>
            </a:p>
          </p:txBody>
        </p:sp>
        <p:grpSp>
          <p:nvGrpSpPr>
            <p:cNvPr id="24" name="Group 23">
              <a:extLst>
                <a:ext uri="{FF2B5EF4-FFF2-40B4-BE49-F238E27FC236}">
                  <a16:creationId xmlns:a16="http://schemas.microsoft.com/office/drawing/2014/main" id="{396A1D1C-A09E-EFF3-4DBD-1573F0B96B93}"/>
                </a:ext>
              </a:extLst>
            </p:cNvPr>
            <p:cNvGrpSpPr/>
            <p:nvPr/>
          </p:nvGrpSpPr>
          <p:grpSpPr>
            <a:xfrm>
              <a:off x="4745819" y="1491808"/>
              <a:ext cx="958096" cy="780795"/>
              <a:chOff x="5324330" y="1449052"/>
              <a:chExt cx="958096" cy="780795"/>
            </a:xfrm>
          </p:grpSpPr>
          <p:sp>
            <p:nvSpPr>
              <p:cNvPr id="25" name="Oval 24">
                <a:extLst>
                  <a:ext uri="{FF2B5EF4-FFF2-40B4-BE49-F238E27FC236}">
                    <a16:creationId xmlns:a16="http://schemas.microsoft.com/office/drawing/2014/main" id="{DFF12FD2-6F53-9DA1-32A8-5B6C87A9325D}"/>
                  </a:ext>
                </a:extLst>
              </p:cNvPr>
              <p:cNvSpPr/>
              <p:nvPr/>
            </p:nvSpPr>
            <p:spPr>
              <a:xfrm>
                <a:off x="5412981" y="1449052"/>
                <a:ext cx="780795" cy="780795"/>
              </a:xfrm>
              <a:prstGeom prst="ellipse">
                <a:avLst/>
              </a:prstGeom>
              <a:solidFill>
                <a:srgbClr val="2F55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AFF54CFB-13F0-1C7D-7599-F976003A95C1}"/>
                  </a:ext>
                </a:extLst>
              </p:cNvPr>
              <p:cNvSpPr txBox="1"/>
              <p:nvPr/>
            </p:nvSpPr>
            <p:spPr>
              <a:xfrm>
                <a:off x="5324330" y="1513845"/>
                <a:ext cx="958096" cy="646331"/>
              </a:xfrm>
              <a:prstGeom prst="rect">
                <a:avLst/>
              </a:prstGeom>
              <a:noFill/>
            </p:spPr>
            <p:txBody>
              <a:bodyPr wrap="square" lIns="108000" rIns="108000" rtlCol="0">
                <a:spAutoFit/>
              </a:bodyPr>
              <a:lstStyle/>
              <a:p>
                <a:pPr algn="ctr"/>
                <a:r>
                  <a:rPr lang="en-US" altLang="ko-KR" sz="3600" b="1" dirty="0">
                    <a:solidFill>
                      <a:schemeClr val="bg1"/>
                    </a:solidFill>
                    <a:latin typeface="Verdana" panose="020B0604030504040204" pitchFamily="34" charset="0"/>
                    <a:ea typeface="Verdana" panose="020B0604030504040204" pitchFamily="34" charset="0"/>
                    <a:cs typeface="Arial" pitchFamily="34" charset="0"/>
                  </a:rPr>
                  <a:t>03</a:t>
                </a:r>
                <a:endParaRPr lang="ko-KR" altLang="en-US" sz="3600" b="1" dirty="0">
                  <a:solidFill>
                    <a:schemeClr val="bg1"/>
                  </a:solidFill>
                  <a:latin typeface="Verdana" panose="020B0604030504040204" pitchFamily="34" charset="0"/>
                  <a:cs typeface="Arial" pitchFamily="34" charset="0"/>
                </a:endParaRPr>
              </a:p>
            </p:txBody>
          </p:sp>
        </p:grpSp>
      </p:grpSp>
      <p:grpSp>
        <p:nvGrpSpPr>
          <p:cNvPr id="27" name="Group 26">
            <a:extLst>
              <a:ext uri="{FF2B5EF4-FFF2-40B4-BE49-F238E27FC236}">
                <a16:creationId xmlns:a16="http://schemas.microsoft.com/office/drawing/2014/main" id="{77EF4C91-B2D2-CC6C-EA85-C7F378B1D152}"/>
              </a:ext>
            </a:extLst>
          </p:cNvPr>
          <p:cNvGrpSpPr/>
          <p:nvPr/>
        </p:nvGrpSpPr>
        <p:grpSpPr>
          <a:xfrm>
            <a:off x="5120825" y="3647973"/>
            <a:ext cx="6205831" cy="780795"/>
            <a:chOff x="4745819" y="1491808"/>
            <a:chExt cx="6205831" cy="780795"/>
          </a:xfrm>
        </p:grpSpPr>
        <p:sp>
          <p:nvSpPr>
            <p:cNvPr id="28" name="TextBox 27">
              <a:extLst>
                <a:ext uri="{FF2B5EF4-FFF2-40B4-BE49-F238E27FC236}">
                  <a16:creationId xmlns:a16="http://schemas.microsoft.com/office/drawing/2014/main" id="{87CEAB72-BBBA-E869-33BE-6EF647F4DF8B}"/>
                </a:ext>
              </a:extLst>
            </p:cNvPr>
            <p:cNvSpPr txBox="1"/>
            <p:nvPr/>
          </p:nvSpPr>
          <p:spPr>
            <a:xfrm>
              <a:off x="5826725" y="1697539"/>
              <a:ext cx="5124925" cy="400110"/>
            </a:xfrm>
            <a:prstGeom prst="rect">
              <a:avLst/>
            </a:prstGeom>
            <a:noFill/>
          </p:spPr>
          <p:txBody>
            <a:bodyPr wrap="square" lIns="108000" rIns="108000" rtlCol="0">
              <a:spAutoFit/>
            </a:bodyPr>
            <a:lstStyle/>
            <a:p>
              <a:r>
                <a:rPr lang="en-US" altLang="ko-KR" sz="2000" b="1" dirty="0">
                  <a:latin typeface="Arial Narrow" panose="020B0606020202030204" pitchFamily="34" charset="0"/>
                  <a:ea typeface="Gadugi" panose="020B0502040204020203" pitchFamily="34" charset="0"/>
                  <a:cs typeface="Arial" pitchFamily="34" charset="0"/>
                </a:rPr>
                <a:t>Topic 3: Netiquette</a:t>
              </a:r>
              <a:endParaRPr lang="ko-KR" altLang="en-US" sz="2000" b="1" dirty="0">
                <a:latin typeface="Arial Narrow" panose="020B0606020202030204" pitchFamily="34" charset="0"/>
                <a:cs typeface="Arial" pitchFamily="34" charset="0"/>
              </a:endParaRPr>
            </a:p>
          </p:txBody>
        </p:sp>
        <p:grpSp>
          <p:nvGrpSpPr>
            <p:cNvPr id="29" name="Group 28">
              <a:extLst>
                <a:ext uri="{FF2B5EF4-FFF2-40B4-BE49-F238E27FC236}">
                  <a16:creationId xmlns:a16="http://schemas.microsoft.com/office/drawing/2014/main" id="{508C87A0-C29B-6873-C9C5-8F9E36478052}"/>
                </a:ext>
              </a:extLst>
            </p:cNvPr>
            <p:cNvGrpSpPr/>
            <p:nvPr/>
          </p:nvGrpSpPr>
          <p:grpSpPr>
            <a:xfrm>
              <a:off x="4745819" y="1491808"/>
              <a:ext cx="958096" cy="780795"/>
              <a:chOff x="5324330" y="1449052"/>
              <a:chExt cx="958096" cy="780795"/>
            </a:xfrm>
          </p:grpSpPr>
          <p:sp>
            <p:nvSpPr>
              <p:cNvPr id="30" name="Oval 29">
                <a:extLst>
                  <a:ext uri="{FF2B5EF4-FFF2-40B4-BE49-F238E27FC236}">
                    <a16:creationId xmlns:a16="http://schemas.microsoft.com/office/drawing/2014/main" id="{B473CCC1-07A0-A88F-6A87-4381115188C0}"/>
                  </a:ext>
                </a:extLst>
              </p:cNvPr>
              <p:cNvSpPr/>
              <p:nvPr/>
            </p:nvSpPr>
            <p:spPr>
              <a:xfrm>
                <a:off x="5412981" y="1449052"/>
                <a:ext cx="780795" cy="780795"/>
              </a:xfrm>
              <a:prstGeom prst="ellipse">
                <a:avLst/>
              </a:prstGeom>
              <a:solidFill>
                <a:srgbClr val="3A9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BD3F080B-5432-527E-1E25-154AD793C7B2}"/>
                  </a:ext>
                </a:extLst>
              </p:cNvPr>
              <p:cNvSpPr txBox="1"/>
              <p:nvPr/>
            </p:nvSpPr>
            <p:spPr>
              <a:xfrm>
                <a:off x="5324330" y="1507067"/>
                <a:ext cx="958096" cy="646331"/>
              </a:xfrm>
              <a:prstGeom prst="rect">
                <a:avLst/>
              </a:prstGeom>
              <a:noFill/>
            </p:spPr>
            <p:txBody>
              <a:bodyPr wrap="square" lIns="108000" rIns="108000" rtlCol="0">
                <a:spAutoFit/>
              </a:bodyPr>
              <a:lstStyle/>
              <a:p>
                <a:pPr algn="ctr"/>
                <a:r>
                  <a:rPr lang="en-US" altLang="ko-KR" sz="3600" b="1" dirty="0">
                    <a:solidFill>
                      <a:schemeClr val="bg1"/>
                    </a:solidFill>
                    <a:latin typeface="Verdana" panose="020B0604030504040204" pitchFamily="34" charset="0"/>
                    <a:ea typeface="Verdana" panose="020B0604030504040204" pitchFamily="34" charset="0"/>
                    <a:cs typeface="Arial" pitchFamily="34" charset="0"/>
                  </a:rPr>
                  <a:t>04</a:t>
                </a:r>
                <a:endParaRPr lang="ko-KR" altLang="en-US" sz="3600" b="1" dirty="0">
                  <a:solidFill>
                    <a:schemeClr val="bg1"/>
                  </a:solidFill>
                  <a:latin typeface="Verdana" panose="020B0604030504040204" pitchFamily="34" charset="0"/>
                  <a:cs typeface="Arial" pitchFamily="34" charset="0"/>
                </a:endParaRPr>
              </a:p>
            </p:txBody>
          </p:sp>
        </p:grpSp>
      </p:grpSp>
      <p:grpSp>
        <p:nvGrpSpPr>
          <p:cNvPr id="32" name="Group 31">
            <a:extLst>
              <a:ext uri="{FF2B5EF4-FFF2-40B4-BE49-F238E27FC236}">
                <a16:creationId xmlns:a16="http://schemas.microsoft.com/office/drawing/2014/main" id="{FF4A9D06-16BE-C003-20C5-08CBBA4C60BA}"/>
              </a:ext>
            </a:extLst>
          </p:cNvPr>
          <p:cNvGrpSpPr/>
          <p:nvPr/>
        </p:nvGrpSpPr>
        <p:grpSpPr>
          <a:xfrm>
            <a:off x="5120825" y="4613435"/>
            <a:ext cx="6205831" cy="780795"/>
            <a:chOff x="4745819" y="1491808"/>
            <a:chExt cx="6205831" cy="780795"/>
          </a:xfrm>
        </p:grpSpPr>
        <p:sp>
          <p:nvSpPr>
            <p:cNvPr id="33" name="TextBox 32">
              <a:extLst>
                <a:ext uri="{FF2B5EF4-FFF2-40B4-BE49-F238E27FC236}">
                  <a16:creationId xmlns:a16="http://schemas.microsoft.com/office/drawing/2014/main" id="{F866AB14-D79A-09E4-CB98-4B852BF90921}"/>
                </a:ext>
              </a:extLst>
            </p:cNvPr>
            <p:cNvSpPr txBox="1"/>
            <p:nvPr/>
          </p:nvSpPr>
          <p:spPr>
            <a:xfrm>
              <a:off x="5826725" y="1697539"/>
              <a:ext cx="5124925" cy="400110"/>
            </a:xfrm>
            <a:prstGeom prst="rect">
              <a:avLst/>
            </a:prstGeom>
            <a:noFill/>
          </p:spPr>
          <p:txBody>
            <a:bodyPr wrap="square" lIns="108000" rIns="108000" rtlCol="0">
              <a:spAutoFit/>
            </a:bodyPr>
            <a:lstStyle/>
            <a:p>
              <a:r>
                <a:rPr lang="en-US" altLang="ko-KR" sz="2000" b="1" dirty="0">
                  <a:latin typeface="Arial Narrow" panose="020B0606020202030204" pitchFamily="34" charset="0"/>
                  <a:ea typeface="Gadugi" panose="020B0502040204020203" pitchFamily="34" charset="0"/>
                  <a:cs typeface="Arial" pitchFamily="34" charset="0"/>
                </a:rPr>
                <a:t>Conclusion &amp; Bibliography</a:t>
              </a:r>
              <a:endParaRPr lang="ko-KR" altLang="en-US" sz="2000" b="1" dirty="0">
                <a:latin typeface="Arial Narrow" panose="020B0606020202030204" pitchFamily="34" charset="0"/>
                <a:cs typeface="Arial" pitchFamily="34" charset="0"/>
              </a:endParaRPr>
            </a:p>
          </p:txBody>
        </p:sp>
        <p:grpSp>
          <p:nvGrpSpPr>
            <p:cNvPr id="34" name="Group 33">
              <a:extLst>
                <a:ext uri="{FF2B5EF4-FFF2-40B4-BE49-F238E27FC236}">
                  <a16:creationId xmlns:a16="http://schemas.microsoft.com/office/drawing/2014/main" id="{C0530F30-A050-36FE-5C9E-36C3D6F1C878}"/>
                </a:ext>
              </a:extLst>
            </p:cNvPr>
            <p:cNvGrpSpPr/>
            <p:nvPr/>
          </p:nvGrpSpPr>
          <p:grpSpPr>
            <a:xfrm>
              <a:off x="4745819" y="1491808"/>
              <a:ext cx="958096" cy="780795"/>
              <a:chOff x="5324330" y="1449052"/>
              <a:chExt cx="958096" cy="780795"/>
            </a:xfrm>
          </p:grpSpPr>
          <p:sp>
            <p:nvSpPr>
              <p:cNvPr id="35" name="Oval 34">
                <a:extLst>
                  <a:ext uri="{FF2B5EF4-FFF2-40B4-BE49-F238E27FC236}">
                    <a16:creationId xmlns:a16="http://schemas.microsoft.com/office/drawing/2014/main" id="{5039341F-70DD-0983-E934-133CB725D9D0}"/>
                  </a:ext>
                </a:extLst>
              </p:cNvPr>
              <p:cNvSpPr/>
              <p:nvPr/>
            </p:nvSpPr>
            <p:spPr>
              <a:xfrm>
                <a:off x="5412981" y="1449052"/>
                <a:ext cx="780795" cy="780795"/>
              </a:xfrm>
              <a:prstGeom prst="ellipse">
                <a:avLst/>
              </a:prstGeom>
              <a:solidFill>
                <a:srgbClr val="1222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TextBox 35">
                <a:extLst>
                  <a:ext uri="{FF2B5EF4-FFF2-40B4-BE49-F238E27FC236}">
                    <a16:creationId xmlns:a16="http://schemas.microsoft.com/office/drawing/2014/main" id="{6C902844-0807-8DFA-E8B8-42F3B6DBDA39}"/>
                  </a:ext>
                </a:extLst>
              </p:cNvPr>
              <p:cNvSpPr txBox="1"/>
              <p:nvPr/>
            </p:nvSpPr>
            <p:spPr>
              <a:xfrm>
                <a:off x="5324330" y="1516283"/>
                <a:ext cx="958096" cy="646331"/>
              </a:xfrm>
              <a:prstGeom prst="rect">
                <a:avLst/>
              </a:prstGeom>
              <a:noFill/>
            </p:spPr>
            <p:txBody>
              <a:bodyPr wrap="square" lIns="108000" rIns="108000" rtlCol="0">
                <a:spAutoFit/>
              </a:bodyPr>
              <a:lstStyle/>
              <a:p>
                <a:pPr algn="ctr"/>
                <a:r>
                  <a:rPr lang="en-US" altLang="ko-KR" sz="3600" b="1" dirty="0">
                    <a:solidFill>
                      <a:schemeClr val="bg1"/>
                    </a:solidFill>
                    <a:latin typeface="Verdana" panose="020B0604030504040204" pitchFamily="34" charset="0"/>
                    <a:ea typeface="Verdana" panose="020B0604030504040204" pitchFamily="34" charset="0"/>
                    <a:cs typeface="Arial" pitchFamily="34" charset="0"/>
                  </a:rPr>
                  <a:t>05</a:t>
                </a:r>
                <a:endParaRPr lang="ko-KR" altLang="en-US" sz="3600" b="1" dirty="0">
                  <a:solidFill>
                    <a:schemeClr val="bg1"/>
                  </a:solidFill>
                  <a:latin typeface="Verdana" panose="020B0604030504040204" pitchFamily="34" charset="0"/>
                  <a:cs typeface="Arial" pitchFamily="34" charset="0"/>
                </a:endParaRPr>
              </a:p>
            </p:txBody>
          </p:sp>
        </p:grpSp>
      </p:grpSp>
      <p:pic>
        <p:nvPicPr>
          <p:cNvPr id="47" name="Picture 46">
            <a:extLst>
              <a:ext uri="{FF2B5EF4-FFF2-40B4-BE49-F238E27FC236}">
                <a16:creationId xmlns:a16="http://schemas.microsoft.com/office/drawing/2014/main" id="{F8B98465-FAB0-394A-21AC-3EABCC054A60}"/>
              </a:ext>
            </a:extLst>
          </p:cNvPr>
          <p:cNvPicPr>
            <a:picLocks noChangeAspect="1"/>
          </p:cNvPicPr>
          <p:nvPr/>
        </p:nvPicPr>
        <p:blipFill rotWithShape="1">
          <a:blip r:embed="rId2"/>
          <a:srcRect l="65727" b="47733"/>
          <a:stretch/>
        </p:blipFill>
        <p:spPr>
          <a:xfrm rot="10800000">
            <a:off x="-282249" y="-502856"/>
            <a:ext cx="2556289" cy="2195026"/>
          </a:xfrm>
          <a:prstGeom prst="rect">
            <a:avLst/>
          </a:prstGeom>
        </p:spPr>
      </p:pic>
    </p:spTree>
    <p:extLst>
      <p:ext uri="{BB962C8B-B14F-4D97-AF65-F5344CB8AC3E}">
        <p14:creationId xmlns:p14="http://schemas.microsoft.com/office/powerpoint/2010/main" val="3348888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BAB6BC-A648-5DDB-61AB-70853E26742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a:t>
            </a:fld>
            <a:endParaRPr lang="en-US" dirty="0"/>
          </a:p>
        </p:txBody>
      </p:sp>
      <p:sp>
        <p:nvSpPr>
          <p:cNvPr id="9" name="Google Shape;103;p2">
            <a:extLst>
              <a:ext uri="{FF2B5EF4-FFF2-40B4-BE49-F238E27FC236}">
                <a16:creationId xmlns:a16="http://schemas.microsoft.com/office/drawing/2014/main" id="{F7E5F626-6C33-8210-B9F9-715112B587D4}"/>
              </a:ext>
            </a:extLst>
          </p:cNvPr>
          <p:cNvSpPr/>
          <p:nvPr/>
        </p:nvSpPr>
        <p:spPr>
          <a:xfrm>
            <a:off x="0" y="689113"/>
            <a:ext cx="3319669" cy="736531"/>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0" name="Google Shape;107;p2">
            <a:extLst>
              <a:ext uri="{FF2B5EF4-FFF2-40B4-BE49-F238E27FC236}">
                <a16:creationId xmlns:a16="http://schemas.microsoft.com/office/drawing/2014/main" id="{71679280-0761-8D98-4375-C79F307F79D5}"/>
              </a:ext>
            </a:extLst>
          </p:cNvPr>
          <p:cNvSpPr txBox="1"/>
          <p:nvPr/>
        </p:nvSpPr>
        <p:spPr>
          <a:xfrm>
            <a:off x="119270" y="795788"/>
            <a:ext cx="331713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lt1"/>
                </a:solidFill>
                <a:latin typeface="Gadugi" panose="020B0502040204020203" pitchFamily="34" charset="0"/>
                <a:ea typeface="Gadugi" panose="020B0502040204020203" pitchFamily="34" charset="0"/>
                <a:sym typeface="Candara"/>
              </a:rPr>
              <a:t>Introduction</a:t>
            </a:r>
            <a:endParaRPr sz="1400" b="0" i="0" u="none" strike="noStrike" cap="none" dirty="0">
              <a:solidFill>
                <a:srgbClr val="000000"/>
              </a:solidFill>
              <a:latin typeface="Gadugi" panose="020B0502040204020203" pitchFamily="34" charset="0"/>
              <a:ea typeface="Gadugi" panose="020B0502040204020203" pitchFamily="34" charset="0"/>
              <a:sym typeface="Arial"/>
            </a:endParaRPr>
          </a:p>
        </p:txBody>
      </p:sp>
      <p:sp>
        <p:nvSpPr>
          <p:cNvPr id="11" name="Google Shape;105;p2">
            <a:extLst>
              <a:ext uri="{FF2B5EF4-FFF2-40B4-BE49-F238E27FC236}">
                <a16:creationId xmlns:a16="http://schemas.microsoft.com/office/drawing/2014/main" id="{CF0B73FD-444A-0D9E-E94E-D7952BCB8723}"/>
              </a:ext>
            </a:extLst>
          </p:cNvPr>
          <p:cNvSpPr txBox="1">
            <a:spLocks noGrp="1"/>
          </p:cNvSpPr>
          <p:nvPr>
            <p:ph type="body" idx="1"/>
          </p:nvPr>
        </p:nvSpPr>
        <p:spPr>
          <a:xfrm>
            <a:off x="724884" y="2128152"/>
            <a:ext cx="5616138" cy="4064073"/>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200"/>
              <a:buNone/>
            </a:pPr>
            <a:r>
              <a:rPr lang="en-US" sz="2000" dirty="0">
                <a:latin typeface="Arial Narrow" panose="020B0606020202030204" pitchFamily="34" charset="0"/>
                <a:ea typeface="Candara"/>
                <a:cs typeface="Candara"/>
                <a:sym typeface="Candara"/>
              </a:rPr>
              <a:t>The following module will introduce the learners the following: </a:t>
            </a:r>
          </a:p>
          <a:p>
            <a:pPr marL="0" lvl="0" indent="0" algn="just" rtl="0">
              <a:lnSpc>
                <a:spcPct val="90000"/>
              </a:lnSpc>
              <a:spcBef>
                <a:spcPts val="0"/>
              </a:spcBef>
              <a:spcAft>
                <a:spcPts val="0"/>
              </a:spcAft>
              <a:buClr>
                <a:schemeClr val="dk1"/>
              </a:buClr>
              <a:buSzPts val="2200"/>
              <a:buNone/>
            </a:pPr>
            <a:endParaRPr lang="en-US" sz="2000" dirty="0">
              <a:latin typeface="Arial Narrow" panose="020B0606020202030204" pitchFamily="34" charset="0"/>
              <a:ea typeface="Candara"/>
              <a:cs typeface="Candara"/>
              <a:sym typeface="Candara"/>
            </a:endParaRPr>
          </a:p>
          <a:p>
            <a:pPr marL="342900" algn="just">
              <a:spcBef>
                <a:spcPts val="0"/>
              </a:spcBef>
              <a:buSzPts val="2200"/>
              <a:buFont typeface="Wingdings" panose="05000000000000000000" pitchFamily="2" charset="2"/>
              <a:buChar char="§"/>
            </a:pPr>
            <a:r>
              <a:rPr lang="en-GB" sz="2000" dirty="0">
                <a:effectLst/>
                <a:latin typeface="Arial Narrow" panose="020B0606020202030204" pitchFamily="34" charset="0"/>
                <a:ea typeface="Calibri" panose="020F0502020204030204" pitchFamily="34" charset="0"/>
                <a:cs typeface="Times New Roman" panose="02020603050405020304" pitchFamily="18" charset="0"/>
              </a:rPr>
              <a:t>Information on different aspects of safety with regard to risks and threats </a:t>
            </a:r>
            <a:r>
              <a:rPr lang="en-US" sz="2000" dirty="0">
                <a:effectLst/>
                <a:latin typeface="Arial Narrow" panose="020B0606020202030204" pitchFamily="34" charset="0"/>
                <a:ea typeface="Calibri" panose="020F0502020204030204" pitchFamily="34" charset="0"/>
                <a:cs typeface="Calibri" panose="020F0502020204030204" pitchFamily="34" charset="0"/>
              </a:rPr>
              <a:t>involved in carrying out:</a:t>
            </a:r>
          </a:p>
          <a:p>
            <a:pPr marL="0" indent="0" algn="just">
              <a:lnSpc>
                <a:spcPct val="150000"/>
              </a:lnSpc>
              <a:spcBef>
                <a:spcPts val="0"/>
              </a:spcBef>
              <a:buSzPts val="2200"/>
              <a:buNone/>
            </a:pPr>
            <a:r>
              <a:rPr lang="en-US" sz="2000" dirty="0">
                <a:effectLst/>
                <a:latin typeface="Arial Narrow" panose="020B0606020202030204" pitchFamily="34" charset="0"/>
                <a:ea typeface="Calibri" panose="020F0502020204030204" pitchFamily="34" charset="0"/>
                <a:cs typeface="Calibri" panose="020F0502020204030204" pitchFamily="34" charset="0"/>
              </a:rPr>
              <a:t>	</a:t>
            </a:r>
            <a:r>
              <a:rPr lang="en-US" sz="2000" dirty="0">
                <a:latin typeface="Arial Narrow" panose="020B0606020202030204" pitchFamily="34" charset="0"/>
                <a:ea typeface="Calibri" panose="020F0502020204030204" pitchFamily="34" charset="0"/>
                <a:cs typeface="Calibri" panose="020F0502020204030204" pitchFamily="34" charset="0"/>
              </a:rPr>
              <a:t>- A</a:t>
            </a:r>
            <a:r>
              <a:rPr lang="en-US" sz="2000" dirty="0">
                <a:effectLst/>
                <a:latin typeface="Arial Narrow" panose="020B0606020202030204" pitchFamily="34" charset="0"/>
                <a:ea typeface="Calibri" panose="020F0502020204030204" pitchFamily="34" charset="0"/>
                <a:cs typeface="Calibri" panose="020F0502020204030204" pitchFamily="34" charset="0"/>
              </a:rPr>
              <a:t>ctivities online</a:t>
            </a:r>
            <a:endParaRPr lang="en-GB" sz="2000" dirty="0">
              <a:latin typeface="Arial Narrow" panose="020B0606020202030204" pitchFamily="34" charset="0"/>
              <a:ea typeface="Calibri" panose="020F0502020204030204" pitchFamily="34" charset="0"/>
              <a:cs typeface="Times New Roman" panose="02020603050405020304" pitchFamily="18" charset="0"/>
            </a:endParaRPr>
          </a:p>
          <a:p>
            <a:pPr marL="0" indent="0" algn="just">
              <a:lnSpc>
                <a:spcPct val="150000"/>
              </a:lnSpc>
              <a:spcBef>
                <a:spcPts val="0"/>
              </a:spcBef>
              <a:buSzPts val="2200"/>
              <a:buNone/>
            </a:pPr>
            <a:r>
              <a:rPr lang="en-GB" sz="2000" dirty="0">
                <a:effectLst/>
                <a:latin typeface="Arial Narrow" panose="020B0606020202030204" pitchFamily="34" charset="0"/>
                <a:ea typeface="Calibri" panose="020F0502020204030204" pitchFamily="34" charset="0"/>
                <a:cs typeface="Times New Roman" panose="02020603050405020304" pitchFamily="18" charset="0"/>
              </a:rPr>
              <a:t>	- </a:t>
            </a:r>
            <a:r>
              <a:rPr lang="en-GB" sz="2000" dirty="0">
                <a:latin typeface="Arial Narrow" panose="020B0606020202030204" pitchFamily="34" charset="0"/>
                <a:ea typeface="Calibri" panose="020F0502020204030204" pitchFamily="34" charset="0"/>
                <a:cs typeface="Times New Roman" panose="02020603050405020304" pitchFamily="18" charset="0"/>
              </a:rPr>
              <a:t>M</a:t>
            </a:r>
            <a:r>
              <a:rPr lang="en-GB" sz="2000" dirty="0">
                <a:effectLst/>
                <a:latin typeface="Arial Narrow" panose="020B0606020202030204" pitchFamily="34" charset="0"/>
                <a:ea typeface="Calibri" panose="020F0502020204030204" pitchFamily="34" charset="0"/>
                <a:cs typeface="Times New Roman" panose="02020603050405020304" pitchFamily="18" charset="0"/>
              </a:rPr>
              <a:t>easures</a:t>
            </a:r>
          </a:p>
          <a:p>
            <a:pPr marL="0" indent="0" algn="just">
              <a:lnSpc>
                <a:spcPct val="150000"/>
              </a:lnSpc>
              <a:spcBef>
                <a:spcPts val="0"/>
              </a:spcBef>
              <a:buSzPts val="2200"/>
              <a:buNone/>
            </a:pPr>
            <a:r>
              <a:rPr lang="en-GB" sz="2000" dirty="0">
                <a:effectLst/>
                <a:latin typeface="Arial Narrow" panose="020B0606020202030204" pitchFamily="34" charset="0"/>
                <a:ea typeface="Calibri" panose="020F0502020204030204" pitchFamily="34" charset="0"/>
                <a:cs typeface="Times New Roman" panose="02020603050405020304" pitchFamily="18" charset="0"/>
              </a:rPr>
              <a:t>	- Netiquette  </a:t>
            </a:r>
          </a:p>
          <a:p>
            <a:pPr marL="0" indent="0" algn="just">
              <a:spcBef>
                <a:spcPts val="0"/>
              </a:spcBef>
              <a:buSzPts val="2200"/>
              <a:buNone/>
            </a:pPr>
            <a:endParaRPr lang="en-GB" sz="2000" dirty="0">
              <a:effectLst/>
              <a:latin typeface="Arial Narrow" panose="020B0606020202030204" pitchFamily="34" charset="0"/>
              <a:ea typeface="Calibri" panose="020F0502020204030204" pitchFamily="34" charset="0"/>
              <a:cs typeface="Times New Roman" panose="02020603050405020304" pitchFamily="18" charset="0"/>
            </a:endParaRPr>
          </a:p>
          <a:p>
            <a:pPr marL="0" indent="0">
              <a:spcBef>
                <a:spcPts val="0"/>
              </a:spcBef>
              <a:buSzPts val="2200"/>
              <a:buNone/>
            </a:pPr>
            <a:endParaRPr lang="en-US" sz="2000" dirty="0">
              <a:latin typeface="Arial Narrow" panose="020B0606020202030204" pitchFamily="34" charset="0"/>
              <a:ea typeface="Candara"/>
              <a:cs typeface="Candara"/>
              <a:sym typeface="Candara"/>
            </a:endParaRPr>
          </a:p>
        </p:txBody>
      </p:sp>
      <p:pic>
        <p:nvPicPr>
          <p:cNvPr id="4100" name="Picture 4" descr="person using laptop computers">
            <a:extLst>
              <a:ext uri="{FF2B5EF4-FFF2-40B4-BE49-F238E27FC236}">
                <a16:creationId xmlns:a16="http://schemas.microsoft.com/office/drawing/2014/main" id="{CBDE7BCD-FC19-CF71-4F86-C78733DF95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561" y="2128152"/>
            <a:ext cx="4127500" cy="27530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E1BEC8F-181F-4A18-6CC1-8BBB94DAABAC}"/>
              </a:ext>
            </a:extLst>
          </p:cNvPr>
          <p:cNvSpPr txBox="1"/>
          <p:nvPr/>
        </p:nvSpPr>
        <p:spPr>
          <a:xfrm>
            <a:off x="7852100" y="4881194"/>
            <a:ext cx="2616422" cy="276999"/>
          </a:xfrm>
          <a:prstGeom prst="rect">
            <a:avLst/>
          </a:prstGeom>
          <a:noFill/>
        </p:spPr>
        <p:txBody>
          <a:bodyPr wrap="none" rtlCol="0">
            <a:spAutoFit/>
          </a:bodyPr>
          <a:lstStyle/>
          <a:p>
            <a:r>
              <a:rPr lang="es-ES" sz="1200" b="1" dirty="0">
                <a:latin typeface="Arial Narrow" panose="020B0606020202030204" pitchFamily="34" charset="0"/>
              </a:rPr>
              <a:t>Figure 1: </a:t>
            </a:r>
            <a:r>
              <a:rPr lang="es-ES" sz="1200" dirty="0" err="1">
                <a:latin typeface="Arial Narrow" panose="020B0606020202030204" pitchFamily="34" charset="0"/>
              </a:rPr>
              <a:t>Programming</a:t>
            </a:r>
            <a:r>
              <a:rPr lang="es-ES" sz="1200" dirty="0">
                <a:latin typeface="Arial Narrow" panose="020B0606020202030204" pitchFamily="34" charset="0"/>
              </a:rPr>
              <a:t> </a:t>
            </a:r>
            <a:r>
              <a:rPr lang="es-ES" sz="1200" b="1" dirty="0" err="1">
                <a:latin typeface="Arial Narrow" panose="020B0606020202030204" pitchFamily="34" charset="0"/>
              </a:rPr>
              <a:t>Source</a:t>
            </a:r>
            <a:r>
              <a:rPr lang="es-ES" sz="1200" b="1" dirty="0">
                <a:latin typeface="Arial Narrow" panose="020B0606020202030204" pitchFamily="34" charset="0"/>
              </a:rPr>
              <a:t>: </a:t>
            </a:r>
            <a:r>
              <a:rPr lang="es-ES" sz="1200" dirty="0" err="1">
                <a:latin typeface="Arial Narrow" panose="020B0606020202030204" pitchFamily="34" charset="0"/>
              </a:rPr>
              <a:t>Unsplash</a:t>
            </a:r>
            <a:r>
              <a:rPr lang="es-ES" sz="1200" dirty="0">
                <a:latin typeface="Arial Narrow" panose="020B0606020202030204" pitchFamily="34" charset="0"/>
              </a:rPr>
              <a:t> </a:t>
            </a:r>
            <a:endParaRPr lang="en-CY" sz="1200" dirty="0">
              <a:latin typeface="Arial Narrow" panose="020B0606020202030204" pitchFamily="34" charset="0"/>
            </a:endParaRPr>
          </a:p>
        </p:txBody>
      </p:sp>
    </p:spTree>
    <p:extLst>
      <p:ext uri="{BB962C8B-B14F-4D97-AF65-F5344CB8AC3E}">
        <p14:creationId xmlns:p14="http://schemas.microsoft.com/office/powerpoint/2010/main" val="689757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BAB6BC-A648-5DDB-61AB-70853E26742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6</a:t>
            </a:fld>
            <a:endParaRPr lang="en-US" dirty="0"/>
          </a:p>
        </p:txBody>
      </p:sp>
      <p:sp>
        <p:nvSpPr>
          <p:cNvPr id="9" name="Google Shape;103;p2">
            <a:extLst>
              <a:ext uri="{FF2B5EF4-FFF2-40B4-BE49-F238E27FC236}">
                <a16:creationId xmlns:a16="http://schemas.microsoft.com/office/drawing/2014/main" id="{F7E5F626-6C33-8210-B9F9-715112B587D4}"/>
              </a:ext>
            </a:extLst>
          </p:cNvPr>
          <p:cNvSpPr/>
          <p:nvPr/>
        </p:nvSpPr>
        <p:spPr>
          <a:xfrm>
            <a:off x="0" y="689113"/>
            <a:ext cx="3670298" cy="736531"/>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0" name="Google Shape;107;p2">
            <a:extLst>
              <a:ext uri="{FF2B5EF4-FFF2-40B4-BE49-F238E27FC236}">
                <a16:creationId xmlns:a16="http://schemas.microsoft.com/office/drawing/2014/main" id="{71679280-0761-8D98-4375-C79F307F79D5}"/>
              </a:ext>
            </a:extLst>
          </p:cNvPr>
          <p:cNvSpPr txBox="1"/>
          <p:nvPr/>
        </p:nvSpPr>
        <p:spPr>
          <a:xfrm>
            <a:off x="2537" y="795788"/>
            <a:ext cx="331713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lt1"/>
                </a:solidFill>
                <a:latin typeface="Gadugi" panose="020B0502040204020203" pitchFamily="34" charset="0"/>
                <a:ea typeface="Gadugi" panose="020B0502040204020203" pitchFamily="34" charset="0"/>
                <a:sym typeface="Candara"/>
              </a:rPr>
              <a:t>Learning Outcomes</a:t>
            </a:r>
            <a:endParaRPr sz="1400" b="0" i="0" u="none" strike="noStrike" cap="none" dirty="0">
              <a:solidFill>
                <a:srgbClr val="000000"/>
              </a:solidFill>
              <a:latin typeface="Gadugi" panose="020B0502040204020203" pitchFamily="34" charset="0"/>
              <a:ea typeface="Gadugi" panose="020B0502040204020203" pitchFamily="34" charset="0"/>
              <a:sym typeface="Arial"/>
            </a:endParaRPr>
          </a:p>
        </p:txBody>
      </p:sp>
      <p:sp>
        <p:nvSpPr>
          <p:cNvPr id="2" name="TextBox 1">
            <a:extLst>
              <a:ext uri="{FF2B5EF4-FFF2-40B4-BE49-F238E27FC236}">
                <a16:creationId xmlns:a16="http://schemas.microsoft.com/office/drawing/2014/main" id="{F9F8DF6E-ECE0-9CB2-2AE2-D9F4367480AA}"/>
              </a:ext>
            </a:extLst>
          </p:cNvPr>
          <p:cNvSpPr txBox="1"/>
          <p:nvPr/>
        </p:nvSpPr>
        <p:spPr>
          <a:xfrm>
            <a:off x="811875" y="3114378"/>
            <a:ext cx="2667001" cy="1015663"/>
          </a:xfrm>
          <a:prstGeom prst="rect">
            <a:avLst/>
          </a:prstGeom>
          <a:solidFill>
            <a:schemeClr val="bg1"/>
          </a:solidFill>
          <a:ln>
            <a:solidFill>
              <a:srgbClr val="3A9BDC"/>
            </a:solidFill>
          </a:ln>
        </p:spPr>
        <p:txBody>
          <a:bodyPr wrap="square" rtlCol="0">
            <a:spAutoFit/>
          </a:bodyPr>
          <a:lstStyle/>
          <a:p>
            <a:pPr algn="ctr"/>
            <a:endParaRPr lang="es-ES" sz="2000" dirty="0"/>
          </a:p>
          <a:p>
            <a:pPr algn="ctr"/>
            <a:r>
              <a:rPr lang="es-ES" sz="2000" dirty="0">
                <a:latin typeface="Arial Narrow" panose="020B0606020202030204" pitchFamily="34" charset="0"/>
              </a:rPr>
              <a:t>SAFETY  </a:t>
            </a:r>
          </a:p>
          <a:p>
            <a:endParaRPr lang="en-CY" sz="2000" dirty="0"/>
          </a:p>
        </p:txBody>
      </p:sp>
      <p:cxnSp>
        <p:nvCxnSpPr>
          <p:cNvPr id="3" name="Straight Arrow Connector 2">
            <a:extLst>
              <a:ext uri="{FF2B5EF4-FFF2-40B4-BE49-F238E27FC236}">
                <a16:creationId xmlns:a16="http://schemas.microsoft.com/office/drawing/2014/main" id="{1AF0BA70-660F-F216-D7D8-45CF17908C25}"/>
              </a:ext>
            </a:extLst>
          </p:cNvPr>
          <p:cNvCxnSpPr>
            <a:cxnSpLocks/>
            <a:stCxn id="2" idx="3"/>
          </p:cNvCxnSpPr>
          <p:nvPr/>
        </p:nvCxnSpPr>
        <p:spPr>
          <a:xfrm flipV="1">
            <a:off x="3478876" y="1845019"/>
            <a:ext cx="1055024" cy="1777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0D29A92-C352-6CAD-D959-5681C698684C}"/>
              </a:ext>
            </a:extLst>
          </p:cNvPr>
          <p:cNvSpPr txBox="1"/>
          <p:nvPr/>
        </p:nvSpPr>
        <p:spPr>
          <a:xfrm>
            <a:off x="4672547" y="1598064"/>
            <a:ext cx="758542" cy="400110"/>
          </a:xfrm>
          <a:prstGeom prst="rect">
            <a:avLst/>
          </a:prstGeom>
          <a:noFill/>
          <a:ln>
            <a:solidFill>
              <a:srgbClr val="3A9BDC"/>
            </a:solidFill>
          </a:ln>
        </p:spPr>
        <p:txBody>
          <a:bodyPr wrap="none" rtlCol="0">
            <a:spAutoFit/>
          </a:bodyPr>
          <a:lstStyle/>
          <a:p>
            <a:pPr algn="ctr"/>
            <a:r>
              <a:rPr lang="es-ES" sz="2000" dirty="0" err="1">
                <a:latin typeface="Arial Narrow" panose="020B0606020202030204" pitchFamily="34" charset="0"/>
              </a:rPr>
              <a:t>Risks</a:t>
            </a:r>
            <a:r>
              <a:rPr lang="es-ES" sz="1600" dirty="0"/>
              <a:t> </a:t>
            </a:r>
            <a:endParaRPr lang="en-CY" sz="1600" dirty="0"/>
          </a:p>
        </p:txBody>
      </p:sp>
      <p:cxnSp>
        <p:nvCxnSpPr>
          <p:cNvPr id="8" name="Straight Connector 7">
            <a:extLst>
              <a:ext uri="{FF2B5EF4-FFF2-40B4-BE49-F238E27FC236}">
                <a16:creationId xmlns:a16="http://schemas.microsoft.com/office/drawing/2014/main" id="{4294727F-696C-0898-2ACF-551ED08F0160}"/>
              </a:ext>
            </a:extLst>
          </p:cNvPr>
          <p:cNvCxnSpPr>
            <a:cxnSpLocks/>
          </p:cNvCxnSpPr>
          <p:nvPr/>
        </p:nvCxnSpPr>
        <p:spPr>
          <a:xfrm>
            <a:off x="5694749" y="1025534"/>
            <a:ext cx="0" cy="1543596"/>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EAEFF88-92C1-6B96-893E-8C161B823D0F}"/>
              </a:ext>
            </a:extLst>
          </p:cNvPr>
          <p:cNvSpPr txBox="1"/>
          <p:nvPr/>
        </p:nvSpPr>
        <p:spPr>
          <a:xfrm>
            <a:off x="5902415" y="1598064"/>
            <a:ext cx="1085554" cy="400110"/>
          </a:xfrm>
          <a:prstGeom prst="rect">
            <a:avLst/>
          </a:prstGeom>
          <a:noFill/>
          <a:ln>
            <a:solidFill>
              <a:srgbClr val="3A9BDC"/>
            </a:solidFill>
          </a:ln>
        </p:spPr>
        <p:txBody>
          <a:bodyPr wrap="none" rtlCol="0">
            <a:spAutoFit/>
          </a:bodyPr>
          <a:lstStyle/>
          <a:p>
            <a:r>
              <a:rPr lang="es-ES" sz="2000" dirty="0" err="1">
                <a:latin typeface="Arial Narrow" panose="020B0606020202030204" pitchFamily="34" charset="0"/>
              </a:rPr>
              <a:t>Pharming</a:t>
            </a:r>
            <a:endParaRPr lang="en-CY" dirty="0">
              <a:latin typeface="Arial Narrow" panose="020B0606020202030204" pitchFamily="34" charset="0"/>
            </a:endParaRPr>
          </a:p>
        </p:txBody>
      </p:sp>
      <p:sp>
        <p:nvSpPr>
          <p:cNvPr id="15" name="TextBox 14">
            <a:extLst>
              <a:ext uri="{FF2B5EF4-FFF2-40B4-BE49-F238E27FC236}">
                <a16:creationId xmlns:a16="http://schemas.microsoft.com/office/drawing/2014/main" id="{C4A96B10-986B-AB76-AE7C-83E9619AAA89}"/>
              </a:ext>
            </a:extLst>
          </p:cNvPr>
          <p:cNvSpPr txBox="1"/>
          <p:nvPr/>
        </p:nvSpPr>
        <p:spPr>
          <a:xfrm>
            <a:off x="5902415" y="2169020"/>
            <a:ext cx="1939955" cy="400110"/>
          </a:xfrm>
          <a:prstGeom prst="rect">
            <a:avLst/>
          </a:prstGeom>
          <a:noFill/>
          <a:ln>
            <a:solidFill>
              <a:srgbClr val="3A9BDC"/>
            </a:solidFill>
          </a:ln>
        </p:spPr>
        <p:txBody>
          <a:bodyPr wrap="none" rtlCol="0">
            <a:spAutoFit/>
          </a:bodyPr>
          <a:lstStyle/>
          <a:p>
            <a:r>
              <a:rPr lang="es-ES" sz="2000" dirty="0">
                <a:latin typeface="Arial Narrow" panose="020B0606020202030204" pitchFamily="34" charset="0"/>
              </a:rPr>
              <a:t>Social </a:t>
            </a:r>
            <a:r>
              <a:rPr lang="es-ES" sz="2000" dirty="0" err="1">
                <a:latin typeface="Arial Narrow" panose="020B0606020202030204" pitchFamily="34" charset="0"/>
              </a:rPr>
              <a:t>Engineering</a:t>
            </a:r>
            <a:endParaRPr lang="en-CY" sz="1800" dirty="0">
              <a:latin typeface="Arial Narrow" panose="020B0606020202030204" pitchFamily="34" charset="0"/>
            </a:endParaRPr>
          </a:p>
        </p:txBody>
      </p:sp>
      <p:sp>
        <p:nvSpPr>
          <p:cNvPr id="16" name="TextBox 15">
            <a:extLst>
              <a:ext uri="{FF2B5EF4-FFF2-40B4-BE49-F238E27FC236}">
                <a16:creationId xmlns:a16="http://schemas.microsoft.com/office/drawing/2014/main" id="{8AF6C386-2A71-6BDE-795D-0D5F21B2FAB1}"/>
              </a:ext>
            </a:extLst>
          </p:cNvPr>
          <p:cNvSpPr txBox="1"/>
          <p:nvPr/>
        </p:nvSpPr>
        <p:spPr>
          <a:xfrm>
            <a:off x="7259538" y="3422154"/>
            <a:ext cx="1165664" cy="400110"/>
          </a:xfrm>
          <a:prstGeom prst="rect">
            <a:avLst/>
          </a:prstGeom>
          <a:noFill/>
          <a:ln>
            <a:solidFill>
              <a:srgbClr val="3A9BDC"/>
            </a:solidFill>
          </a:ln>
        </p:spPr>
        <p:txBody>
          <a:bodyPr wrap="square" rtlCol="0">
            <a:spAutoFit/>
          </a:bodyPr>
          <a:lstStyle/>
          <a:p>
            <a:r>
              <a:rPr lang="es-ES" sz="2000" dirty="0" err="1">
                <a:latin typeface="Arial Narrow" panose="020B0606020202030204" pitchFamily="34" charset="0"/>
              </a:rPr>
              <a:t>Measures</a:t>
            </a:r>
            <a:r>
              <a:rPr lang="es-ES" sz="1600" dirty="0"/>
              <a:t> </a:t>
            </a:r>
            <a:endParaRPr lang="en-CY" sz="1600" dirty="0"/>
          </a:p>
        </p:txBody>
      </p:sp>
      <p:sp>
        <p:nvSpPr>
          <p:cNvPr id="19" name="TextBox 18">
            <a:extLst>
              <a:ext uri="{FF2B5EF4-FFF2-40B4-BE49-F238E27FC236}">
                <a16:creationId xmlns:a16="http://schemas.microsoft.com/office/drawing/2014/main" id="{5C449EBB-2D16-3FCE-07DB-2438EC295E76}"/>
              </a:ext>
            </a:extLst>
          </p:cNvPr>
          <p:cNvSpPr txBox="1"/>
          <p:nvPr/>
        </p:nvSpPr>
        <p:spPr>
          <a:xfrm>
            <a:off x="4672547" y="4753622"/>
            <a:ext cx="1141659" cy="400110"/>
          </a:xfrm>
          <a:prstGeom prst="rect">
            <a:avLst/>
          </a:prstGeom>
          <a:noFill/>
          <a:ln>
            <a:solidFill>
              <a:srgbClr val="3A9BDC"/>
            </a:solidFill>
          </a:ln>
        </p:spPr>
        <p:txBody>
          <a:bodyPr wrap="none" rtlCol="0">
            <a:spAutoFit/>
          </a:bodyPr>
          <a:lstStyle/>
          <a:p>
            <a:r>
              <a:rPr lang="es-ES" sz="2000" dirty="0" err="1">
                <a:latin typeface="Arial Narrow" panose="020B0606020202030204" pitchFamily="34" charset="0"/>
              </a:rPr>
              <a:t>Netiquette</a:t>
            </a:r>
            <a:endParaRPr lang="en-CY" sz="1600" dirty="0">
              <a:latin typeface="Arial Narrow" panose="020B0606020202030204" pitchFamily="34" charset="0"/>
            </a:endParaRPr>
          </a:p>
        </p:txBody>
      </p:sp>
      <p:cxnSp>
        <p:nvCxnSpPr>
          <p:cNvPr id="27" name="Straight Arrow Connector 26">
            <a:extLst>
              <a:ext uri="{FF2B5EF4-FFF2-40B4-BE49-F238E27FC236}">
                <a16:creationId xmlns:a16="http://schemas.microsoft.com/office/drawing/2014/main" id="{9A28E320-E411-838C-96D9-80061AAF0945}"/>
              </a:ext>
            </a:extLst>
          </p:cNvPr>
          <p:cNvCxnSpPr>
            <a:cxnSpLocks/>
            <a:stCxn id="2" idx="3"/>
          </p:cNvCxnSpPr>
          <p:nvPr/>
        </p:nvCxnSpPr>
        <p:spPr>
          <a:xfrm>
            <a:off x="3478876" y="3622210"/>
            <a:ext cx="37106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D9CE5AC-D545-2227-AF43-AC8181079CB8}"/>
              </a:ext>
            </a:extLst>
          </p:cNvPr>
          <p:cNvCxnSpPr>
            <a:cxnSpLocks/>
          </p:cNvCxnSpPr>
          <p:nvPr/>
        </p:nvCxnSpPr>
        <p:spPr>
          <a:xfrm>
            <a:off x="3478876" y="3622209"/>
            <a:ext cx="1055024" cy="13314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3EEEBB2-518E-58EA-FDA1-65AC1B685A69}"/>
              </a:ext>
            </a:extLst>
          </p:cNvPr>
          <p:cNvCxnSpPr>
            <a:cxnSpLocks/>
          </p:cNvCxnSpPr>
          <p:nvPr/>
        </p:nvCxnSpPr>
        <p:spPr>
          <a:xfrm>
            <a:off x="8603049" y="2215231"/>
            <a:ext cx="0" cy="2827142"/>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371E091-3738-A24C-1541-832FB83F8D78}"/>
              </a:ext>
            </a:extLst>
          </p:cNvPr>
          <p:cNvSpPr txBox="1"/>
          <p:nvPr/>
        </p:nvSpPr>
        <p:spPr>
          <a:xfrm>
            <a:off x="8780896" y="2215231"/>
            <a:ext cx="1760102" cy="400110"/>
          </a:xfrm>
          <a:prstGeom prst="rect">
            <a:avLst/>
          </a:prstGeom>
          <a:noFill/>
          <a:ln>
            <a:solidFill>
              <a:srgbClr val="3A9BDC"/>
            </a:solidFill>
          </a:ln>
        </p:spPr>
        <p:txBody>
          <a:bodyPr wrap="square" rtlCol="0">
            <a:spAutoFit/>
          </a:bodyPr>
          <a:lstStyle/>
          <a:p>
            <a:r>
              <a:rPr lang="es-ES" sz="2000" dirty="0" err="1">
                <a:latin typeface="Arial Narrow" panose="020B0606020202030204" pitchFamily="34" charset="0"/>
              </a:rPr>
              <a:t>Strong</a:t>
            </a:r>
            <a:r>
              <a:rPr lang="es-ES" sz="2000" dirty="0">
                <a:latin typeface="Arial Narrow" panose="020B0606020202030204" pitchFamily="34" charset="0"/>
              </a:rPr>
              <a:t> </a:t>
            </a:r>
            <a:r>
              <a:rPr lang="es-ES" sz="2000" dirty="0" err="1">
                <a:latin typeface="Arial Narrow" panose="020B0606020202030204" pitchFamily="34" charset="0"/>
              </a:rPr>
              <a:t>password</a:t>
            </a:r>
            <a:r>
              <a:rPr lang="es-ES" sz="2000" dirty="0">
                <a:latin typeface="Arial Narrow" panose="020B0606020202030204" pitchFamily="34" charset="0"/>
              </a:rPr>
              <a:t>  </a:t>
            </a:r>
            <a:endParaRPr lang="en-CY" sz="1600" dirty="0"/>
          </a:p>
        </p:txBody>
      </p:sp>
      <p:sp>
        <p:nvSpPr>
          <p:cNvPr id="40" name="TextBox 39">
            <a:extLst>
              <a:ext uri="{FF2B5EF4-FFF2-40B4-BE49-F238E27FC236}">
                <a16:creationId xmlns:a16="http://schemas.microsoft.com/office/drawing/2014/main" id="{5EECCDAA-6575-119A-63DD-935452C41D03}"/>
              </a:ext>
            </a:extLst>
          </p:cNvPr>
          <p:cNvSpPr txBox="1"/>
          <p:nvPr/>
        </p:nvSpPr>
        <p:spPr>
          <a:xfrm>
            <a:off x="8780896" y="2821989"/>
            <a:ext cx="2212378" cy="400110"/>
          </a:xfrm>
          <a:prstGeom prst="rect">
            <a:avLst/>
          </a:prstGeom>
          <a:noFill/>
          <a:ln>
            <a:solidFill>
              <a:srgbClr val="3A9BDC"/>
            </a:solidFill>
          </a:ln>
        </p:spPr>
        <p:txBody>
          <a:bodyPr wrap="square" rtlCol="0">
            <a:spAutoFit/>
          </a:bodyPr>
          <a:lstStyle/>
          <a:p>
            <a:r>
              <a:rPr lang="es-ES" sz="2000" dirty="0">
                <a:latin typeface="Arial Narrow" panose="020B0606020202030204" pitchFamily="34" charset="0"/>
              </a:rPr>
              <a:t>Antimalware software</a:t>
            </a:r>
            <a:endParaRPr lang="en-CY" sz="1600" dirty="0"/>
          </a:p>
        </p:txBody>
      </p:sp>
      <p:sp>
        <p:nvSpPr>
          <p:cNvPr id="41" name="TextBox 40">
            <a:extLst>
              <a:ext uri="{FF2B5EF4-FFF2-40B4-BE49-F238E27FC236}">
                <a16:creationId xmlns:a16="http://schemas.microsoft.com/office/drawing/2014/main" id="{ABAA35A4-1E63-F2EA-960D-35657128B6A1}"/>
              </a:ext>
            </a:extLst>
          </p:cNvPr>
          <p:cNvSpPr txBox="1"/>
          <p:nvPr/>
        </p:nvSpPr>
        <p:spPr>
          <a:xfrm>
            <a:off x="8780896" y="3428747"/>
            <a:ext cx="1429902" cy="400110"/>
          </a:xfrm>
          <a:prstGeom prst="rect">
            <a:avLst/>
          </a:prstGeom>
          <a:noFill/>
          <a:ln>
            <a:solidFill>
              <a:srgbClr val="3A9BDC"/>
            </a:solidFill>
          </a:ln>
        </p:spPr>
        <p:txBody>
          <a:bodyPr wrap="square" rtlCol="0">
            <a:spAutoFit/>
          </a:bodyPr>
          <a:lstStyle/>
          <a:p>
            <a:r>
              <a:rPr lang="es-ES" sz="2000" dirty="0">
                <a:latin typeface="Arial Narrow" panose="020B0606020202030204" pitchFamily="34" charset="0"/>
              </a:rPr>
              <a:t>Data </a:t>
            </a:r>
            <a:r>
              <a:rPr lang="es-ES" sz="2000" dirty="0" err="1">
                <a:latin typeface="Arial Narrow" panose="020B0606020202030204" pitchFamily="34" charset="0"/>
              </a:rPr>
              <a:t>backup</a:t>
            </a:r>
            <a:endParaRPr lang="en-CY" sz="1600" dirty="0"/>
          </a:p>
        </p:txBody>
      </p:sp>
      <p:sp>
        <p:nvSpPr>
          <p:cNvPr id="42" name="TextBox 41">
            <a:extLst>
              <a:ext uri="{FF2B5EF4-FFF2-40B4-BE49-F238E27FC236}">
                <a16:creationId xmlns:a16="http://schemas.microsoft.com/office/drawing/2014/main" id="{3356E205-CFB4-5F23-5B36-DC7732D45161}"/>
              </a:ext>
            </a:extLst>
          </p:cNvPr>
          <p:cNvSpPr txBox="1"/>
          <p:nvPr/>
        </p:nvSpPr>
        <p:spPr>
          <a:xfrm>
            <a:off x="8780896" y="4035505"/>
            <a:ext cx="1950601" cy="400110"/>
          </a:xfrm>
          <a:prstGeom prst="rect">
            <a:avLst/>
          </a:prstGeom>
          <a:noFill/>
          <a:ln>
            <a:solidFill>
              <a:srgbClr val="3A9BDC"/>
            </a:solidFill>
          </a:ln>
        </p:spPr>
        <p:txBody>
          <a:bodyPr wrap="square" rtlCol="0">
            <a:spAutoFit/>
          </a:bodyPr>
          <a:lstStyle/>
          <a:p>
            <a:r>
              <a:rPr lang="es-ES" sz="2000" dirty="0" err="1">
                <a:latin typeface="Arial Narrow" panose="020B0606020202030204" pitchFamily="34" charset="0"/>
              </a:rPr>
              <a:t>Encryption</a:t>
            </a:r>
            <a:r>
              <a:rPr lang="es-ES" sz="2000" dirty="0">
                <a:latin typeface="Arial Narrow" panose="020B0606020202030204" pitchFamily="34" charset="0"/>
              </a:rPr>
              <a:t> firewall</a:t>
            </a:r>
            <a:endParaRPr lang="en-CY" sz="1600" dirty="0"/>
          </a:p>
        </p:txBody>
      </p:sp>
      <p:sp>
        <p:nvSpPr>
          <p:cNvPr id="5" name="TextBox 4">
            <a:extLst>
              <a:ext uri="{FF2B5EF4-FFF2-40B4-BE49-F238E27FC236}">
                <a16:creationId xmlns:a16="http://schemas.microsoft.com/office/drawing/2014/main" id="{A048B971-924A-DD14-FFBA-0D01E08C8DB7}"/>
              </a:ext>
            </a:extLst>
          </p:cNvPr>
          <p:cNvSpPr txBox="1"/>
          <p:nvPr/>
        </p:nvSpPr>
        <p:spPr>
          <a:xfrm>
            <a:off x="5902415" y="1025534"/>
            <a:ext cx="992579" cy="400110"/>
          </a:xfrm>
          <a:prstGeom prst="rect">
            <a:avLst/>
          </a:prstGeom>
          <a:noFill/>
          <a:ln>
            <a:solidFill>
              <a:srgbClr val="3A9BDC"/>
            </a:solidFill>
          </a:ln>
        </p:spPr>
        <p:txBody>
          <a:bodyPr wrap="none" rtlCol="0">
            <a:spAutoFit/>
          </a:bodyPr>
          <a:lstStyle/>
          <a:p>
            <a:r>
              <a:rPr lang="es-ES" sz="2000" dirty="0">
                <a:latin typeface="Arial Narrow" panose="020B0606020202030204" pitchFamily="34" charset="0"/>
              </a:rPr>
              <a:t>Phishing</a:t>
            </a:r>
            <a:endParaRPr lang="en-CY" dirty="0">
              <a:latin typeface="Arial Narrow" panose="020B0606020202030204" pitchFamily="34" charset="0"/>
            </a:endParaRPr>
          </a:p>
        </p:txBody>
      </p:sp>
      <p:sp>
        <p:nvSpPr>
          <p:cNvPr id="6" name="TextBox 5">
            <a:extLst>
              <a:ext uri="{FF2B5EF4-FFF2-40B4-BE49-F238E27FC236}">
                <a16:creationId xmlns:a16="http://schemas.microsoft.com/office/drawing/2014/main" id="{210E51F9-17E6-4B8D-B9BF-86863E068B0E}"/>
              </a:ext>
            </a:extLst>
          </p:cNvPr>
          <p:cNvSpPr txBox="1"/>
          <p:nvPr/>
        </p:nvSpPr>
        <p:spPr>
          <a:xfrm>
            <a:off x="8780896" y="4642263"/>
            <a:ext cx="1950601" cy="400110"/>
          </a:xfrm>
          <a:prstGeom prst="rect">
            <a:avLst/>
          </a:prstGeom>
          <a:noFill/>
          <a:ln>
            <a:solidFill>
              <a:srgbClr val="3A9BDC"/>
            </a:solidFill>
          </a:ln>
        </p:spPr>
        <p:txBody>
          <a:bodyPr wrap="square" rtlCol="0">
            <a:spAutoFit/>
          </a:bodyPr>
          <a:lstStyle/>
          <a:p>
            <a:r>
              <a:rPr lang="es-ES" sz="2000" dirty="0">
                <a:latin typeface="Arial Narrow" panose="020B0606020202030204" pitchFamily="34" charset="0"/>
              </a:rPr>
              <a:t>Online Shopping</a:t>
            </a:r>
            <a:endParaRPr lang="en-CY" sz="1600" dirty="0"/>
          </a:p>
        </p:txBody>
      </p:sp>
    </p:spTree>
    <p:extLst>
      <p:ext uri="{BB962C8B-B14F-4D97-AF65-F5344CB8AC3E}">
        <p14:creationId xmlns:p14="http://schemas.microsoft.com/office/powerpoint/2010/main" val="2486463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BAB6BC-A648-5DDB-61AB-70853E26742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7</a:t>
            </a:fld>
            <a:endParaRPr lang="en-US" dirty="0"/>
          </a:p>
        </p:txBody>
      </p:sp>
      <p:sp>
        <p:nvSpPr>
          <p:cNvPr id="9" name="Google Shape;103;p2">
            <a:extLst>
              <a:ext uri="{FF2B5EF4-FFF2-40B4-BE49-F238E27FC236}">
                <a16:creationId xmlns:a16="http://schemas.microsoft.com/office/drawing/2014/main" id="{F7E5F626-6C33-8210-B9F9-715112B587D4}"/>
              </a:ext>
            </a:extLst>
          </p:cNvPr>
          <p:cNvSpPr/>
          <p:nvPr/>
        </p:nvSpPr>
        <p:spPr>
          <a:xfrm>
            <a:off x="0" y="689113"/>
            <a:ext cx="3319669" cy="736531"/>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0" name="Google Shape;107;p2">
            <a:extLst>
              <a:ext uri="{FF2B5EF4-FFF2-40B4-BE49-F238E27FC236}">
                <a16:creationId xmlns:a16="http://schemas.microsoft.com/office/drawing/2014/main" id="{71679280-0761-8D98-4375-C79F307F79D5}"/>
              </a:ext>
            </a:extLst>
          </p:cNvPr>
          <p:cNvSpPr txBox="1"/>
          <p:nvPr/>
        </p:nvSpPr>
        <p:spPr>
          <a:xfrm>
            <a:off x="2537" y="795788"/>
            <a:ext cx="331713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lt1"/>
                </a:solidFill>
                <a:latin typeface="Gadugi" panose="020B0502040204020203" pitchFamily="34" charset="0"/>
                <a:ea typeface="Gadugi" panose="020B0502040204020203" pitchFamily="34" charset="0"/>
                <a:sym typeface="Candara"/>
              </a:rPr>
              <a:t>Topic 1: </a:t>
            </a:r>
            <a:r>
              <a:rPr lang="en-GB" sz="2800" dirty="0">
                <a:solidFill>
                  <a:schemeClr val="lt1"/>
                </a:solidFill>
                <a:latin typeface="Gadugi" panose="020B0502040204020203" pitchFamily="34" charset="0"/>
                <a:ea typeface="Gadugi" panose="020B0502040204020203" pitchFamily="34" charset="0"/>
                <a:sym typeface="Candara"/>
              </a:rPr>
              <a:t>Risks </a:t>
            </a:r>
            <a:endParaRPr sz="1400" b="0" i="0" u="none" strike="noStrike" cap="none" dirty="0">
              <a:solidFill>
                <a:srgbClr val="000000"/>
              </a:solidFill>
              <a:latin typeface="Gadugi" panose="020B0502040204020203" pitchFamily="34" charset="0"/>
              <a:ea typeface="Gadugi" panose="020B0502040204020203" pitchFamily="34" charset="0"/>
              <a:sym typeface="Arial"/>
            </a:endParaRPr>
          </a:p>
        </p:txBody>
      </p:sp>
      <p:sp>
        <p:nvSpPr>
          <p:cNvPr id="11" name="Google Shape;105;p2">
            <a:extLst>
              <a:ext uri="{FF2B5EF4-FFF2-40B4-BE49-F238E27FC236}">
                <a16:creationId xmlns:a16="http://schemas.microsoft.com/office/drawing/2014/main" id="{CF0B73FD-444A-0D9E-E94E-D7952BCB8723}"/>
              </a:ext>
            </a:extLst>
          </p:cNvPr>
          <p:cNvSpPr txBox="1">
            <a:spLocks noGrp="1"/>
          </p:cNvSpPr>
          <p:nvPr>
            <p:ph type="body" idx="1"/>
          </p:nvPr>
        </p:nvSpPr>
        <p:spPr>
          <a:xfrm>
            <a:off x="594162" y="1810652"/>
            <a:ext cx="5781238" cy="4064073"/>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200"/>
              <a:buNone/>
            </a:pPr>
            <a:r>
              <a:rPr lang="en-US" sz="2000" b="1" dirty="0">
                <a:latin typeface="Arial Narrow" panose="020B0606020202030204" pitchFamily="34" charset="0"/>
                <a:ea typeface="Candara"/>
                <a:cs typeface="Candara"/>
                <a:sym typeface="Candara"/>
              </a:rPr>
              <a:t>Main Objectives:</a:t>
            </a:r>
          </a:p>
          <a:p>
            <a:pPr marL="0" lvl="0" indent="0" algn="just" rtl="0">
              <a:lnSpc>
                <a:spcPct val="90000"/>
              </a:lnSpc>
              <a:spcBef>
                <a:spcPts val="0"/>
              </a:spcBef>
              <a:spcAft>
                <a:spcPts val="0"/>
              </a:spcAft>
              <a:buClr>
                <a:schemeClr val="dk1"/>
              </a:buClr>
              <a:buSzPts val="2200"/>
              <a:buNone/>
            </a:pPr>
            <a:endParaRPr lang="en-US" sz="2000" b="1" dirty="0">
              <a:latin typeface="Arial Narrow" panose="020B0606020202030204" pitchFamily="34" charset="0"/>
              <a:ea typeface="Candara"/>
              <a:cs typeface="Candara"/>
              <a:sym typeface="Candara"/>
            </a:endParaRPr>
          </a:p>
          <a:p>
            <a:pPr marL="342900" algn="just">
              <a:spcBef>
                <a:spcPts val="0"/>
              </a:spcBef>
              <a:buSzPts val="2200"/>
              <a:buFont typeface="Wingdings" panose="05000000000000000000" pitchFamily="2" charset="2"/>
              <a:buChar char="§"/>
            </a:pPr>
            <a:r>
              <a:rPr lang="en-GB" sz="2000" dirty="0">
                <a:latin typeface="Arial Narrow" panose="020B0606020202030204" pitchFamily="34" charset="0"/>
                <a:ea typeface="Calibri" panose="020F0502020204030204" pitchFamily="34" charset="0"/>
                <a:cs typeface="Times New Roman" panose="02020603050405020304" pitchFamily="18" charset="0"/>
              </a:rPr>
              <a:t>I</a:t>
            </a:r>
            <a:r>
              <a:rPr lang="en-GB" sz="2000" dirty="0">
                <a:effectLst/>
                <a:latin typeface="Arial Narrow" panose="020B0606020202030204" pitchFamily="34" charset="0"/>
                <a:ea typeface="Calibri" panose="020F0502020204030204" pitchFamily="34" charset="0"/>
                <a:cs typeface="Times New Roman" panose="02020603050405020304" pitchFamily="18" charset="0"/>
              </a:rPr>
              <a:t>ntroduce to learners the different risks of online safety. </a:t>
            </a:r>
          </a:p>
          <a:p>
            <a:pPr marL="0" indent="0" algn="just">
              <a:spcBef>
                <a:spcPts val="0"/>
              </a:spcBef>
              <a:buSzPts val="2200"/>
              <a:buNone/>
            </a:pPr>
            <a:endParaRPr lang="en-GB" sz="20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algn="just">
              <a:spcBef>
                <a:spcPts val="0"/>
              </a:spcBef>
              <a:buSzPts val="2200"/>
              <a:buFont typeface="Wingdings" panose="05000000000000000000" pitchFamily="2" charset="2"/>
              <a:buChar char="§"/>
            </a:pPr>
            <a:r>
              <a:rPr lang="en-GB" sz="2000" dirty="0">
                <a:effectLst/>
                <a:latin typeface="Arial Narrow" panose="020B0606020202030204" pitchFamily="34" charset="0"/>
                <a:ea typeface="Calibri" panose="020F0502020204030204" pitchFamily="34" charset="0"/>
                <a:cs typeface="Times New Roman" panose="02020603050405020304" pitchFamily="18" charset="0"/>
              </a:rPr>
              <a:t>Explain the threats that may occur with data/information.</a:t>
            </a:r>
          </a:p>
          <a:p>
            <a:pPr marL="0" indent="0" algn="just">
              <a:spcBef>
                <a:spcPts val="0"/>
              </a:spcBef>
              <a:buSzPts val="2200"/>
              <a:buNone/>
            </a:pPr>
            <a:endParaRPr lang="en-GB" sz="20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algn="just">
              <a:spcBef>
                <a:spcPts val="0"/>
              </a:spcBef>
              <a:buSzPts val="2200"/>
              <a:buFont typeface="Wingdings" panose="05000000000000000000" pitchFamily="2" charset="2"/>
              <a:buChar char="§"/>
            </a:pPr>
            <a:r>
              <a:rPr lang="en-GB" sz="2000" dirty="0">
                <a:latin typeface="Arial Narrow" panose="020B0606020202030204" pitchFamily="34" charset="0"/>
                <a:ea typeface="Calibri" panose="020F0502020204030204" pitchFamily="34" charset="0"/>
                <a:cs typeface="Times New Roman" panose="02020603050405020304" pitchFamily="18" charset="0"/>
                <a:sym typeface="Candara"/>
              </a:rPr>
              <a:t>Enable the learners to identify possible types of risks:</a:t>
            </a:r>
          </a:p>
          <a:p>
            <a:pPr marL="0" indent="0" algn="just">
              <a:lnSpc>
                <a:spcPct val="150000"/>
              </a:lnSpc>
              <a:spcBef>
                <a:spcPts val="0"/>
              </a:spcBef>
              <a:buSzPts val="2200"/>
              <a:buNone/>
            </a:pPr>
            <a:r>
              <a:rPr lang="en-GB" sz="2000" dirty="0">
                <a:latin typeface="Arial Narrow" panose="020B0606020202030204" pitchFamily="34" charset="0"/>
                <a:ea typeface="Calibri" panose="020F0502020204030204" pitchFamily="34" charset="0"/>
                <a:cs typeface="Times New Roman" panose="02020603050405020304" pitchFamily="18" charset="0"/>
                <a:sym typeface="Candara"/>
              </a:rPr>
              <a:t>	1. Phishing</a:t>
            </a:r>
          </a:p>
          <a:p>
            <a:pPr marL="0" indent="0" algn="just">
              <a:lnSpc>
                <a:spcPct val="150000"/>
              </a:lnSpc>
              <a:spcBef>
                <a:spcPts val="0"/>
              </a:spcBef>
              <a:buSzPts val="2200"/>
              <a:buNone/>
            </a:pPr>
            <a:r>
              <a:rPr lang="en-GB" sz="2000" dirty="0">
                <a:latin typeface="Arial Narrow" panose="020B0606020202030204" pitchFamily="34" charset="0"/>
                <a:ea typeface="Calibri" panose="020F0502020204030204" pitchFamily="34" charset="0"/>
                <a:cs typeface="Times New Roman" panose="02020603050405020304" pitchFamily="18" charset="0"/>
                <a:sym typeface="Candara"/>
              </a:rPr>
              <a:t>	2. Pharming</a:t>
            </a:r>
          </a:p>
          <a:p>
            <a:pPr marL="0" indent="0" algn="just">
              <a:lnSpc>
                <a:spcPct val="150000"/>
              </a:lnSpc>
              <a:spcBef>
                <a:spcPts val="0"/>
              </a:spcBef>
              <a:buSzPts val="2200"/>
              <a:buNone/>
            </a:pPr>
            <a:r>
              <a:rPr lang="en-GB" sz="2000" dirty="0">
                <a:latin typeface="Arial Narrow" panose="020B0606020202030204" pitchFamily="34" charset="0"/>
                <a:ea typeface="Calibri" panose="020F0502020204030204" pitchFamily="34" charset="0"/>
                <a:cs typeface="Times New Roman" panose="02020603050405020304" pitchFamily="18" charset="0"/>
                <a:sym typeface="Candara"/>
              </a:rPr>
              <a:t>	3. Social Engineering</a:t>
            </a:r>
          </a:p>
          <a:p>
            <a:pPr marL="0" indent="0" algn="just">
              <a:spcBef>
                <a:spcPts val="0"/>
              </a:spcBef>
              <a:buSzPts val="2200"/>
              <a:buNone/>
            </a:pPr>
            <a:endParaRPr lang="en-US" sz="2000" dirty="0">
              <a:latin typeface="Arial Narrow" panose="020B0606020202030204" pitchFamily="34" charset="0"/>
              <a:ea typeface="Candara"/>
              <a:cs typeface="Candara"/>
              <a:sym typeface="Candara"/>
            </a:endParaRPr>
          </a:p>
          <a:p>
            <a:pPr marL="0" lvl="0" indent="0" algn="just" rtl="0">
              <a:lnSpc>
                <a:spcPct val="90000"/>
              </a:lnSpc>
              <a:spcBef>
                <a:spcPts val="0"/>
              </a:spcBef>
              <a:spcAft>
                <a:spcPts val="0"/>
              </a:spcAft>
              <a:buClr>
                <a:schemeClr val="dk1"/>
              </a:buClr>
              <a:buSzPts val="2200"/>
              <a:buNone/>
            </a:pPr>
            <a:endParaRPr lang="en-US" sz="2000" dirty="0">
              <a:latin typeface="Arial Narrow" panose="020B0606020202030204" pitchFamily="34" charset="0"/>
              <a:ea typeface="Candara"/>
              <a:cs typeface="Candara"/>
              <a:sym typeface="Candara"/>
            </a:endParaRPr>
          </a:p>
        </p:txBody>
      </p:sp>
      <p:pic>
        <p:nvPicPr>
          <p:cNvPr id="1028" name="Picture 4" descr="Matrix movie still">
            <a:extLst>
              <a:ext uri="{FF2B5EF4-FFF2-40B4-BE49-F238E27FC236}">
                <a16:creationId xmlns:a16="http://schemas.microsoft.com/office/drawing/2014/main" id="{A6767581-3E29-B8D1-22CB-E00322C62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2101" y="1986756"/>
            <a:ext cx="4324569" cy="28844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C488433-45E3-3914-8106-63656308AAE5}"/>
              </a:ext>
            </a:extLst>
          </p:cNvPr>
          <p:cNvSpPr txBox="1"/>
          <p:nvPr/>
        </p:nvSpPr>
        <p:spPr>
          <a:xfrm>
            <a:off x="8048197" y="4871244"/>
            <a:ext cx="2592376" cy="276999"/>
          </a:xfrm>
          <a:prstGeom prst="rect">
            <a:avLst/>
          </a:prstGeom>
          <a:noFill/>
        </p:spPr>
        <p:txBody>
          <a:bodyPr wrap="none" rtlCol="0">
            <a:spAutoFit/>
          </a:bodyPr>
          <a:lstStyle/>
          <a:p>
            <a:r>
              <a:rPr lang="es-ES" sz="1200" b="1" dirty="0">
                <a:latin typeface="Arial Narrow" panose="020B0606020202030204" pitchFamily="34" charset="0"/>
              </a:rPr>
              <a:t>Figure 2: </a:t>
            </a:r>
            <a:r>
              <a:rPr lang="es-ES" sz="1200" dirty="0">
                <a:latin typeface="Arial Narrow" panose="020B0606020202030204" pitchFamily="34" charset="0"/>
              </a:rPr>
              <a:t>Hacker attack </a:t>
            </a:r>
            <a:r>
              <a:rPr lang="es-ES" sz="1200" b="1" dirty="0" err="1">
                <a:latin typeface="Arial Narrow" panose="020B0606020202030204" pitchFamily="34" charset="0"/>
              </a:rPr>
              <a:t>Source</a:t>
            </a:r>
            <a:r>
              <a:rPr lang="es-ES" sz="1200" b="1" dirty="0">
                <a:latin typeface="Arial Narrow" panose="020B0606020202030204" pitchFamily="34" charset="0"/>
              </a:rPr>
              <a:t>: </a:t>
            </a:r>
            <a:r>
              <a:rPr lang="es-ES" sz="1200" dirty="0" err="1">
                <a:latin typeface="Arial Narrow" panose="020B0606020202030204" pitchFamily="34" charset="0"/>
              </a:rPr>
              <a:t>Unsplash</a:t>
            </a:r>
            <a:endParaRPr lang="en-CY" sz="1200" dirty="0">
              <a:latin typeface="Arial Narrow" panose="020B0606020202030204" pitchFamily="34" charset="0"/>
            </a:endParaRPr>
          </a:p>
        </p:txBody>
      </p:sp>
    </p:spTree>
    <p:extLst>
      <p:ext uri="{BB962C8B-B14F-4D97-AF65-F5344CB8AC3E}">
        <p14:creationId xmlns:p14="http://schemas.microsoft.com/office/powerpoint/2010/main" val="224322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BAB6BC-A648-5DDB-61AB-70853E26742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8</a:t>
            </a:fld>
            <a:endParaRPr lang="en-US" dirty="0"/>
          </a:p>
        </p:txBody>
      </p:sp>
      <p:sp>
        <p:nvSpPr>
          <p:cNvPr id="9" name="Google Shape;103;p2">
            <a:extLst>
              <a:ext uri="{FF2B5EF4-FFF2-40B4-BE49-F238E27FC236}">
                <a16:creationId xmlns:a16="http://schemas.microsoft.com/office/drawing/2014/main" id="{F7E5F626-6C33-8210-B9F9-715112B587D4}"/>
              </a:ext>
            </a:extLst>
          </p:cNvPr>
          <p:cNvSpPr/>
          <p:nvPr/>
        </p:nvSpPr>
        <p:spPr>
          <a:xfrm>
            <a:off x="0" y="689113"/>
            <a:ext cx="3319669" cy="736531"/>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0" name="Google Shape;107;p2">
            <a:extLst>
              <a:ext uri="{FF2B5EF4-FFF2-40B4-BE49-F238E27FC236}">
                <a16:creationId xmlns:a16="http://schemas.microsoft.com/office/drawing/2014/main" id="{71679280-0761-8D98-4375-C79F307F79D5}"/>
              </a:ext>
            </a:extLst>
          </p:cNvPr>
          <p:cNvSpPr txBox="1"/>
          <p:nvPr/>
        </p:nvSpPr>
        <p:spPr>
          <a:xfrm>
            <a:off x="2537" y="795788"/>
            <a:ext cx="331713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lt1"/>
                </a:solidFill>
                <a:latin typeface="Gadugi" panose="020B0502040204020203" pitchFamily="34" charset="0"/>
                <a:ea typeface="Gadugi" panose="020B0502040204020203" pitchFamily="34" charset="0"/>
                <a:sym typeface="Candara"/>
              </a:rPr>
              <a:t>Topic 1: </a:t>
            </a:r>
            <a:r>
              <a:rPr lang="en-GB" sz="2800" dirty="0">
                <a:solidFill>
                  <a:schemeClr val="lt1"/>
                </a:solidFill>
                <a:latin typeface="Gadugi" panose="020B0502040204020203" pitchFamily="34" charset="0"/>
                <a:ea typeface="Gadugi" panose="020B0502040204020203" pitchFamily="34" charset="0"/>
                <a:sym typeface="Candara"/>
              </a:rPr>
              <a:t>Risks</a:t>
            </a:r>
            <a:endParaRPr sz="1400" b="0" i="0" u="none" strike="noStrike" cap="none" dirty="0">
              <a:solidFill>
                <a:srgbClr val="000000"/>
              </a:solidFill>
              <a:latin typeface="Gadugi" panose="020B0502040204020203" pitchFamily="34" charset="0"/>
              <a:ea typeface="Gadugi" panose="020B0502040204020203" pitchFamily="34" charset="0"/>
              <a:sym typeface="Arial"/>
            </a:endParaRPr>
          </a:p>
        </p:txBody>
      </p:sp>
      <p:sp>
        <p:nvSpPr>
          <p:cNvPr id="11" name="Google Shape;105;p2">
            <a:extLst>
              <a:ext uri="{FF2B5EF4-FFF2-40B4-BE49-F238E27FC236}">
                <a16:creationId xmlns:a16="http://schemas.microsoft.com/office/drawing/2014/main" id="{CF0B73FD-444A-0D9E-E94E-D7952BCB8723}"/>
              </a:ext>
            </a:extLst>
          </p:cNvPr>
          <p:cNvSpPr txBox="1">
            <a:spLocks noGrp="1"/>
          </p:cNvSpPr>
          <p:nvPr>
            <p:ph type="body" idx="1"/>
          </p:nvPr>
        </p:nvSpPr>
        <p:spPr>
          <a:xfrm>
            <a:off x="1240690" y="1882825"/>
            <a:ext cx="9710618" cy="4064073"/>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200"/>
              <a:buNone/>
            </a:pPr>
            <a:r>
              <a:rPr lang="en-US" sz="2000" b="0" i="0" dirty="0">
                <a:solidFill>
                  <a:schemeClr val="tx1"/>
                </a:solidFill>
                <a:effectLst/>
                <a:latin typeface="Arial Narrow" panose="020B0606020202030204" pitchFamily="34" charset="0"/>
              </a:rPr>
              <a:t>In consonance with </a:t>
            </a:r>
            <a:r>
              <a:rPr lang="en-US" sz="2000" b="0" i="0" dirty="0" err="1">
                <a:solidFill>
                  <a:schemeClr val="tx1"/>
                </a:solidFill>
                <a:effectLst/>
                <a:latin typeface="Arial Narrow" panose="020B0606020202030204" pitchFamily="34" charset="0"/>
              </a:rPr>
              <a:t>UNext</a:t>
            </a:r>
            <a:r>
              <a:rPr lang="en-US" sz="2000" b="0" i="0" dirty="0">
                <a:solidFill>
                  <a:schemeClr val="tx1"/>
                </a:solidFill>
                <a:effectLst/>
                <a:latin typeface="Arial Narrow" panose="020B0606020202030204" pitchFamily="34" charset="0"/>
              </a:rPr>
              <a:t> webpage</a:t>
            </a:r>
            <a:r>
              <a:rPr lang="en-US" sz="2000" dirty="0">
                <a:solidFill>
                  <a:schemeClr val="tx1"/>
                </a:solidFill>
                <a:latin typeface="Arial Narrow" panose="020B0606020202030204" pitchFamily="34" charset="0"/>
              </a:rPr>
              <a:t> (2022) “</a:t>
            </a:r>
            <a:r>
              <a:rPr lang="en-US" sz="2000" b="0" i="0" dirty="0">
                <a:solidFill>
                  <a:schemeClr val="tx1"/>
                </a:solidFill>
                <a:effectLst/>
                <a:latin typeface="Arial Narrow" panose="020B0606020202030204" pitchFamily="34" charset="0"/>
              </a:rPr>
              <a:t>Cyber Security is becoming a severe issue for individuals, enterprises, and governments alike. In a world where everything is on the internet, from cute kitten videos and our travel diaries to our credit card information, ensuring that our data remains safe is one of the biggest challenges of Cyber Security”</a:t>
            </a:r>
            <a:r>
              <a:rPr lang="en-US" sz="2000" b="1" i="0" dirty="0">
                <a:solidFill>
                  <a:schemeClr val="tx1"/>
                </a:solidFill>
                <a:effectLst/>
                <a:latin typeface="Arial Narrow" panose="020B0606020202030204" pitchFamily="34" charset="0"/>
              </a:rPr>
              <a:t>.</a:t>
            </a:r>
            <a:r>
              <a:rPr lang="en-US" sz="2000" b="0" i="0" dirty="0">
                <a:solidFill>
                  <a:schemeClr val="tx1"/>
                </a:solidFill>
                <a:effectLst/>
                <a:latin typeface="Arial Narrow" panose="020B0606020202030204" pitchFamily="34" charset="0"/>
              </a:rPr>
              <a:t> Besides, “we expect the increase in cyberattack activity to only increase. With AI technologies such as </a:t>
            </a:r>
            <a:r>
              <a:rPr lang="en-US" sz="2000" b="0" i="0" dirty="0" err="1">
                <a:solidFill>
                  <a:schemeClr val="tx1"/>
                </a:solidFill>
                <a:effectLst/>
                <a:latin typeface="Arial Narrow" panose="020B0606020202030204" pitchFamily="34" charset="0"/>
              </a:rPr>
              <a:t>ChatGPT</a:t>
            </a:r>
            <a:r>
              <a:rPr lang="en-US" sz="2000" b="0" i="0" dirty="0">
                <a:solidFill>
                  <a:schemeClr val="tx1"/>
                </a:solidFill>
                <a:effectLst/>
                <a:latin typeface="Arial Narrow" panose="020B0606020202030204" pitchFamily="34" charset="0"/>
              </a:rPr>
              <a:t> readily available to the public, it is possible for hackers to generate malicious code and emails at a faster, more automated pace” (Check Point Blog, 2023). </a:t>
            </a:r>
            <a:endParaRPr lang="en-US" sz="3200" dirty="0">
              <a:solidFill>
                <a:schemeClr val="tx1"/>
              </a:solidFill>
              <a:latin typeface="Arial Narrow" panose="020B0606020202030204" pitchFamily="34" charset="0"/>
              <a:ea typeface="Candara"/>
              <a:cs typeface="Candara"/>
              <a:sym typeface="Candara"/>
            </a:endParaRPr>
          </a:p>
        </p:txBody>
      </p:sp>
      <p:pic>
        <p:nvPicPr>
          <p:cNvPr id="1026" name="Picture 2" descr="person using smartphone and MacBook">
            <a:extLst>
              <a:ext uri="{FF2B5EF4-FFF2-40B4-BE49-F238E27FC236}">
                <a16:creationId xmlns:a16="http://schemas.microsoft.com/office/drawing/2014/main" id="{20C67C57-5A3A-E3E7-D392-B36A1C9F0B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7147" y="4191860"/>
            <a:ext cx="2437706" cy="16283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7119CA7-08CD-4DB9-F9D3-F826215636BC}"/>
              </a:ext>
            </a:extLst>
          </p:cNvPr>
          <p:cNvSpPr txBox="1"/>
          <p:nvPr/>
        </p:nvSpPr>
        <p:spPr>
          <a:xfrm>
            <a:off x="4506947" y="5854028"/>
            <a:ext cx="3178097" cy="276999"/>
          </a:xfrm>
          <a:prstGeom prst="rect">
            <a:avLst/>
          </a:prstGeom>
          <a:noFill/>
        </p:spPr>
        <p:txBody>
          <a:bodyPr wrap="square">
            <a:spAutoFit/>
          </a:bodyPr>
          <a:lstStyle/>
          <a:p>
            <a:pPr algn="ctr"/>
            <a:r>
              <a:rPr lang="es-ES" sz="1200" b="1" dirty="0">
                <a:latin typeface="Arial Narrow" panose="020B0606020202030204" pitchFamily="34" charset="0"/>
              </a:rPr>
              <a:t>Figure 3: </a:t>
            </a:r>
            <a:r>
              <a:rPr lang="es-ES" sz="1200" dirty="0">
                <a:latin typeface="Arial Narrow" panose="020B0606020202030204" pitchFamily="34" charset="0"/>
              </a:rPr>
              <a:t>Browser</a:t>
            </a:r>
            <a:r>
              <a:rPr lang="es-ES" sz="1200" b="1" dirty="0">
                <a:latin typeface="Arial Narrow" panose="020B0606020202030204" pitchFamily="34" charset="0"/>
              </a:rPr>
              <a:t> </a:t>
            </a:r>
            <a:r>
              <a:rPr lang="es-ES" sz="1200" b="1" dirty="0" err="1">
                <a:latin typeface="Arial Narrow" panose="020B0606020202030204" pitchFamily="34" charset="0"/>
              </a:rPr>
              <a:t>Source</a:t>
            </a:r>
            <a:r>
              <a:rPr lang="es-ES" sz="1200" b="1" dirty="0">
                <a:latin typeface="Arial Narrow" panose="020B0606020202030204" pitchFamily="34" charset="0"/>
              </a:rPr>
              <a:t>: </a:t>
            </a:r>
            <a:r>
              <a:rPr lang="es-ES" sz="1200" dirty="0" err="1">
                <a:latin typeface="Arial Narrow" panose="020B0606020202030204" pitchFamily="34" charset="0"/>
              </a:rPr>
              <a:t>Unsplash</a:t>
            </a:r>
            <a:endParaRPr lang="en-CY" sz="1200" dirty="0">
              <a:latin typeface="Arial Narrow" panose="020B0606020202030204" pitchFamily="34" charset="0"/>
            </a:endParaRPr>
          </a:p>
        </p:txBody>
      </p:sp>
    </p:spTree>
    <p:extLst>
      <p:ext uri="{BB962C8B-B14F-4D97-AF65-F5344CB8AC3E}">
        <p14:creationId xmlns:p14="http://schemas.microsoft.com/office/powerpoint/2010/main" val="72149269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1510</TotalTime>
  <Words>3032</Words>
  <Application>Microsoft Office PowerPoint</Application>
  <PresentationFormat>Widescreen</PresentationFormat>
  <Paragraphs>382</Paragraphs>
  <Slides>34</Slides>
  <Notes>31</Notes>
  <HiddenSlides>0</HiddenSlides>
  <MMClips>12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Wingdings</vt:lpstr>
      <vt:lpstr>Arial Narrow</vt:lpstr>
      <vt:lpstr>Times New Roman</vt:lpstr>
      <vt:lpstr>Gadugi</vt:lpstr>
      <vt:lpstr>Verdana</vt:lpstr>
      <vt:lpstr>Candara</vt:lpstr>
      <vt:lpstr>Arial</vt:lpstr>
      <vt:lpstr>Calibri</vt:lpstr>
      <vt:lpstr>Office Theme</vt:lpstr>
      <vt:lpstr>Module 4: Safety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 Netiquette</dc:title>
  <dc:creator>User</dc:creator>
  <cp:lastModifiedBy>Andrianna Emphasyscentre</cp:lastModifiedBy>
  <cp:revision>48</cp:revision>
  <dcterms:created xsi:type="dcterms:W3CDTF">2019-09-13T12:29:26Z</dcterms:created>
  <dcterms:modified xsi:type="dcterms:W3CDTF">2023-05-15T14:28:10Z</dcterms:modified>
</cp:coreProperties>
</file>